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87" r:id="rId8"/>
    <p:sldId id="259" r:id="rId9"/>
    <p:sldId id="262" r:id="rId10"/>
    <p:sldId id="266" r:id="rId11"/>
    <p:sldId id="288" r:id="rId12"/>
    <p:sldId id="289" r:id="rId13"/>
    <p:sldId id="290" r:id="rId14"/>
    <p:sldId id="272" r:id="rId15"/>
    <p:sldId id="273" r:id="rId16"/>
    <p:sldId id="274" r:id="rId17"/>
    <p:sldId id="264" r:id="rId18"/>
    <p:sldId id="265" r:id="rId19"/>
    <p:sldId id="291" r:id="rId20"/>
    <p:sldId id="268" r:id="rId21"/>
    <p:sldId id="269" r:id="rId22"/>
    <p:sldId id="267" r:id="rId23"/>
    <p:sldId id="270" r:id="rId24"/>
    <p:sldId id="277" r:id="rId25"/>
    <p:sldId id="278" r:id="rId26"/>
    <p:sldId id="275" r:id="rId27"/>
    <p:sldId id="276" r:id="rId28"/>
    <p:sldId id="271" r:id="rId29"/>
    <p:sldId id="279" r:id="rId30"/>
    <p:sldId id="286" r:id="rId31"/>
    <p:sldId id="292" r:id="rId32"/>
    <p:sldId id="280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5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5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56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9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24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23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11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3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0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68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9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05713-9E02-45D6-A521-5EDBBBD74926}" type="datetimeFigureOut">
              <a:rPr lang="en-US" smtClean="0"/>
              <a:t>3/31/2017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24365-D964-4356-9087-7FE09B5136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3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youtube.com/watch?v=mzy84Vb_Gxk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ssel.io/modu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bc.com/news/technology-37775605" TargetMode="External"/><Relationship Id="rId2" Type="http://schemas.openxmlformats.org/officeDocument/2006/relationships/hyperlink" Target="https://www.ted.com/talks/neil_harbisson_i_listen_to_colo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kenleung.ca/portfolio/arduino-a-brief-history-3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-310489"/>
            <a:ext cx="12192000" cy="7207180"/>
            <a:chOff x="0" y="-310489"/>
            <a:chExt cx="12192000" cy="7207180"/>
          </a:xfrm>
        </p:grpSpPr>
        <p:pic>
          <p:nvPicPr>
            <p:cNvPr id="1048" name="Picture 24" descr="Image result for circuit boar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192000" cy="6896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Arduino: A Brief Histor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326608" cy="2366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tesse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08" y="0"/>
              <a:ext cx="3561567" cy="357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Image result for arduin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8358" y="4279892"/>
              <a:ext cx="1224349" cy="97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electric imp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66114"/>
              <a:ext cx="4320108" cy="2891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 descr="Image result for raspberry pi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329" y="4301238"/>
              <a:ext cx="964651" cy="96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electric imp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9717" y="4279891"/>
              <a:ext cx="1658267" cy="976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Image result for tessel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108" y="3560764"/>
              <a:ext cx="3702371" cy="740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Image result for spark core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3758"/>
            <a:stretch/>
          </p:blipFill>
          <p:spPr bwMode="auto">
            <a:xfrm>
              <a:off x="7881257" y="-310489"/>
              <a:ext cx="4310325" cy="2451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Image result for raspberry pi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0" t="1" r="7264" b="672"/>
            <a:stretch/>
          </p:blipFill>
          <p:spPr bwMode="auto">
            <a:xfrm>
              <a:off x="7881256" y="2142085"/>
              <a:ext cx="4310743" cy="3128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07284"/>
            <a:ext cx="12191582" cy="2387600"/>
          </a:xfrm>
        </p:spPr>
        <p:txBody>
          <a:bodyPr>
            <a:normAutofit/>
          </a:bodyPr>
          <a:lstStyle/>
          <a:p>
            <a:r>
              <a:rPr lang="en-US" sz="9600" b="1" dirty="0" smtClean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+mn-lt"/>
              </a:rPr>
              <a:t>Hardware</a:t>
            </a:r>
            <a:endParaRPr lang="en-US" sz="9600" b="1" dirty="0">
              <a:ln w="22225">
                <a:solidFill>
                  <a:schemeClr val="tx1"/>
                </a:solidFill>
              </a:ln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652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435212"/>
              </p:ext>
            </p:extLst>
          </p:nvPr>
        </p:nvGraphicFramePr>
        <p:xfrm>
          <a:off x="217487" y="276274"/>
          <a:ext cx="812799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Tessel</a:t>
                      </a:r>
                      <a:r>
                        <a:rPr lang="en-US" dirty="0" smtClean="0"/>
                        <a:t> 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Flash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Storage</a:t>
                      </a:r>
                      <a:r>
                        <a:rPr lang="en-US" baseline="0" dirty="0" smtClean="0"/>
                        <a:t> for code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 MB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Storage for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EEPROM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Long term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580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 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Atmel coprocessor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Realtime</a:t>
                      </a:r>
                      <a:r>
                        <a:rPr lang="en-US" baseline="0" dirty="0" smtClean="0"/>
                        <a:t> microcontroller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293809"/>
              </p:ext>
            </p:extLst>
          </p:nvPr>
        </p:nvGraphicFramePr>
        <p:xfrm>
          <a:off x="217486" y="3515345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Apollo Guidance Computer (1966)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Flash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 </a:t>
                      </a:r>
                      <a:r>
                        <a:rPr lang="en-US" dirty="0" smtClean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Storage for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EEPROM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 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Storage for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 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</a:t>
                      </a:r>
                      <a:r>
                        <a:rPr lang="en-US" b="0" dirty="0" smtClean="0"/>
                        <a:t>Kg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https://upload.wikimedia.org/wikipedia/commons/7/79/Agc_vi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899" y="4000500"/>
            <a:ext cx="3250077" cy="17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tesse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38" y="276274"/>
            <a:ext cx="3465533" cy="25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07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endParaRPr lang="en-US" dirty="0"/>
          </a:p>
        </p:txBody>
      </p:sp>
      <p:pic>
        <p:nvPicPr>
          <p:cNvPr id="21506" name="Picture 2" descr="http://i.imgur.com/jDRIX0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5"/>
          <a:stretch/>
        </p:blipFill>
        <p:spPr bwMode="auto">
          <a:xfrm>
            <a:off x="3451284" y="1027906"/>
            <a:ext cx="4756031" cy="497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91400" y="6298167"/>
            <a:ext cx="145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WiFi</a:t>
            </a:r>
            <a:r>
              <a:rPr lang="en-US" dirty="0" smtClean="0"/>
              <a:t> Antenna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870701" y="6004718"/>
            <a:ext cx="520699" cy="29344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</p:cNvCxnSpPr>
          <p:nvPr/>
        </p:nvCxnSpPr>
        <p:spPr>
          <a:xfrm flipH="1" flipV="1">
            <a:off x="8105794" y="5918140"/>
            <a:ext cx="11222" cy="38002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8500" y="3435082"/>
            <a:ext cx="233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IO Pins – See next slide</a:t>
            </a:r>
            <a:endParaRPr lang="en-US" dirty="0"/>
          </a:p>
        </p:txBody>
      </p:sp>
      <p:sp>
        <p:nvSpPr>
          <p:cNvPr id="16" name="Left Brace 15"/>
          <p:cNvSpPr/>
          <p:nvPr/>
        </p:nvSpPr>
        <p:spPr>
          <a:xfrm>
            <a:off x="3193344" y="1690688"/>
            <a:ext cx="257940" cy="385921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839715" y="180876"/>
            <a:ext cx="2887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MicroUSB</a:t>
            </a:r>
            <a:r>
              <a:rPr lang="en-US" dirty="0"/>
              <a:t> </a:t>
            </a:r>
            <a:r>
              <a:rPr lang="en-US" dirty="0" smtClean="0"/>
              <a:t>and Regular USB for power and/or programming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497516" y="821452"/>
            <a:ext cx="112584" cy="206454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59516" y="527309"/>
            <a:ext cx="252284" cy="500597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5935" y="278348"/>
            <a:ext cx="235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Ethernet for network, can also provide power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630034" y="777607"/>
            <a:ext cx="215901" cy="260578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25807" y="2758528"/>
            <a:ext cx="2887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Tessel</a:t>
            </a:r>
            <a:r>
              <a:rPr lang="en-US" b="1" dirty="0" smtClean="0"/>
              <a:t> can be programmed over USB, Ethernet, or </a:t>
            </a:r>
            <a:r>
              <a:rPr lang="en-US" b="1" dirty="0" err="1" smtClean="0"/>
              <a:t>WiFi</a:t>
            </a:r>
            <a:r>
              <a:rPr lang="en-US" b="1" dirty="0" smtClean="0"/>
              <a:t>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381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r>
              <a:rPr lang="en-US" dirty="0" smtClean="0"/>
              <a:t> Pin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500" t="9407" r="4250" b="10889"/>
          <a:stretch/>
        </p:blipFill>
        <p:spPr>
          <a:xfrm>
            <a:off x="295275" y="1393410"/>
            <a:ext cx="6953250" cy="5261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0" y="1888710"/>
            <a:ext cx="43656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SCL/SDA/SCK; MISO/MOSI; </a:t>
            </a:r>
            <a:r>
              <a:rPr lang="en-US" b="1" dirty="0" err="1" smtClean="0"/>
              <a:t>Tx</a:t>
            </a:r>
            <a:r>
              <a:rPr lang="en-US" b="1" dirty="0" smtClean="0"/>
              <a:t>/Rx</a:t>
            </a:r>
            <a:r>
              <a:rPr lang="en-US" dirty="0" smtClean="0"/>
              <a:t>: Serial communication, allowing microcontrollers to talk directly to each other, or to a computer.</a:t>
            </a:r>
          </a:p>
          <a:p>
            <a:endParaRPr lang="en-US" dirty="0" smtClean="0"/>
          </a:p>
          <a:p>
            <a:r>
              <a:rPr lang="en-US" b="1" dirty="0" smtClean="0"/>
              <a:t>Interrupt</a:t>
            </a:r>
            <a:r>
              <a:rPr lang="en-US" dirty="0" smtClean="0"/>
              <a:t>: If this pin is set (externally) to high, it will trigger an interrupt callback in the microcontroller, which will run instead of the already running code</a:t>
            </a:r>
          </a:p>
          <a:p>
            <a:endParaRPr lang="en-US" dirty="0" smtClean="0"/>
          </a:p>
          <a:p>
            <a:r>
              <a:rPr lang="en-US" b="1" dirty="0" smtClean="0"/>
              <a:t>PWM</a:t>
            </a:r>
            <a:r>
              <a:rPr lang="en-US" dirty="0" smtClean="0"/>
              <a:t>: Pulse Width Modulation, allows you to write a value 0-255 to a pin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76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Tessel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6000" dirty="0" err="1" smtClean="0"/>
              <a:t>WiFi</a:t>
            </a:r>
            <a:r>
              <a:rPr lang="en-US" sz="6000" dirty="0" smtClean="0"/>
              <a:t> + </a:t>
            </a:r>
            <a:r>
              <a:rPr lang="en-US" sz="6000" dirty="0" err="1" smtClean="0"/>
              <a:t>Javascript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2457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79" y="2820194"/>
            <a:ext cx="5362575" cy="2343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LEDs</a:t>
            </a:r>
            <a:endParaRPr lang="en-US" dirty="0"/>
          </a:p>
        </p:txBody>
      </p:sp>
      <p:pic>
        <p:nvPicPr>
          <p:cNvPr id="13318" name="Picture 6" descr="Image result for led connected to batter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08"/>
          <a:stretch/>
        </p:blipFill>
        <p:spPr bwMode="auto">
          <a:xfrm>
            <a:off x="8004175" y="2839243"/>
            <a:ext cx="249872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6075" y="4363928"/>
            <a:ext cx="256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Battery provides current at fixed voltage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97331" y="2497028"/>
            <a:ext cx="2984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resistor provides resistance which changes the current (</a:t>
            </a:r>
            <a:r>
              <a:rPr lang="en-US" b="1" dirty="0" smtClean="0"/>
              <a:t>V=IR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13300" y="4728041"/>
            <a:ext cx="256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brightness of the LED is determined by how much current is supplied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57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3655"/>
            <a:ext cx="5362575" cy="23431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30888" y="2708275"/>
            <a:ext cx="7471684" cy="3659995"/>
            <a:chOff x="697588" y="2870200"/>
            <a:chExt cx="7471684" cy="3659995"/>
          </a:xfrm>
        </p:grpSpPr>
        <p:grpSp>
          <p:nvGrpSpPr>
            <p:cNvPr id="6" name="Group 5"/>
            <p:cNvGrpSpPr/>
            <p:nvPr/>
          </p:nvGrpSpPr>
          <p:grpSpPr>
            <a:xfrm>
              <a:off x="697588" y="2882106"/>
              <a:ext cx="7471684" cy="3648089"/>
              <a:chOff x="2793088" y="3555206"/>
              <a:chExt cx="7471684" cy="3648089"/>
            </a:xfrm>
          </p:grpSpPr>
          <p:pic>
            <p:nvPicPr>
              <p:cNvPr id="15364" name="Picture 4" descr="https://lh3.googleusercontent.com/CwQMjDCJTkqkSkPPCPiCrb8xpC_B8oeNqEqWWk_H-BTH0AdU8YS5qUj1NIgThHeg7aUHeshrOJNhMmIdHxsXqxT405f9dflKJ_BRlUyrYPjM6Wr88EZvrGvrHiEC8LKpUHPvzgK65L8L4bgus5drPsWqpBduaLGV9V-F4whOsORupAjEVYyu1aeWHT_gBeHPH4nJHXrhtwO0MWWN7pZnJekMQ_wtsYGr--eTMg75yQroHZ-eCyA3cu7hNr1ApPe98OUpI6ufrUS3doFkmIHHq9O5oFlesui3ekuFzH_y_sijByvAaP24lPhTW7GthiscbA6qYbueeiPVXSyXgmDom7kA1pDKXbFGEMbFvjm_rgJ4mpdRB6gMTJS05ffEOb7uY7GSqtLnXDQWXsWiOkL8lNJSBi2ZFcc2DCjOybQ3ECp215NRK8Gx5oVc3z4dRhdPTU4ca6fvS8Hj8ZDapRZj3du2xEwb4crGCoH6dZYJp1f6G1yAaWPD-XjORHmYRt4Ega2kUIy6rK69DahUY5Rsrpyzf-JKU9a0lT4ZUgXZfYyYJ7VxxObD8ia5JlGF9-9AKs9456OKrX2KuDmHXYrU3IV0pKyJsDWKcmc5GnvqsHtNxRZN7g=w626-h834-no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20" r="41906" b="30615"/>
              <a:stretch/>
            </p:blipFill>
            <p:spPr bwMode="auto">
              <a:xfrm>
                <a:off x="2793088" y="3555206"/>
                <a:ext cx="2282147" cy="3648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5791200" y="3561124"/>
                <a:ext cx="4473572" cy="3642171"/>
                <a:chOff x="6985000" y="1408393"/>
                <a:chExt cx="4473572" cy="364217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43872" y="2145215"/>
                  <a:ext cx="3314700" cy="2066925"/>
                </a:xfrm>
                <a:prstGeom prst="rect">
                  <a:avLst/>
                </a:prstGeom>
              </p:spPr>
            </p:pic>
            <p:pic>
              <p:nvPicPr>
                <p:cNvPr id="12" name="Picture 4" descr="https://lh3.googleusercontent.com/CwQMjDCJTkqkSkPPCPiCrb8xpC_B8oeNqEqWWk_H-BTH0AdU8YS5qUj1NIgThHeg7aUHeshrOJNhMmIdHxsXqxT405f9dflKJ_BRlUyrYPjM6Wr88EZvrGvrHiEC8LKpUHPvzgK65L8L4bgus5drPsWqpBduaLGV9V-F4whOsORupAjEVYyu1aeWHT_gBeHPH4nJHXrhtwO0MWWN7pZnJekMQ_wtsYGr--eTMg75yQroHZ-eCyA3cu7hNr1ApPe98OUpI6ufrUS3doFkmIHHq9O5oFlesui3ekuFzH_y_sijByvAaP24lPhTW7GthiscbA6qYbueeiPVXSyXgmDom7kA1pDKXbFGEMbFvjm_rgJ4mpdRB6gMTJS05ffEOb7uY7GSqtLnXDQWXsWiOkL8lNJSBi2ZFcc2DCjOybQ3ECp215NRK8Gx5oVc3z4dRhdPTU4ca6fvS8Hj8ZDapRZj3du2xEwb4crGCoH6dZYJp1f6G1yAaWPD-XjORHmYRt4Ega2kUIy6rK69DahUY5Rsrpyzf-JKU9a0lT4ZUgXZfYyYJ7VxxObD8ia5JlGF9-9AKs9456OKrX2KuDmHXYrU3IV0pKyJsDWKcmc5GnvqsHtNxRZN7g=w626-h834-no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40" t="20640" r="47524" b="67050"/>
                <a:stretch/>
              </p:blipFill>
              <p:spPr bwMode="auto">
                <a:xfrm>
                  <a:off x="6985000" y="1408393"/>
                  <a:ext cx="2317745" cy="36421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" name="Rectangle 6"/>
            <p:cNvSpPr/>
            <p:nvPr/>
          </p:nvSpPr>
          <p:spPr>
            <a:xfrm>
              <a:off x="3670300" y="2870200"/>
              <a:ext cx="2336800" cy="3644900"/>
            </a:xfrm>
            <a:prstGeom prst="rect">
              <a:avLst/>
            </a:prstGeom>
            <a:noFill/>
            <a:ln w="825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2200" y="3869321"/>
              <a:ext cx="381000" cy="702679"/>
            </a:xfrm>
            <a:prstGeom prst="rect">
              <a:avLst/>
            </a:prstGeom>
            <a:noFill/>
            <a:ln w="825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743200" y="2870200"/>
              <a:ext cx="927100" cy="999121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755900" y="4572000"/>
              <a:ext cx="914400" cy="194310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27959" y="3238063"/>
            <a:ext cx="44958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initial example, the battery simply provides a constant voltage, driving a current in the circuit. If the battery is flat, the voltage (or Potential) at </a:t>
            </a:r>
            <a:r>
              <a:rPr lang="en-US" b="1" dirty="0" smtClean="0"/>
              <a:t>+</a:t>
            </a:r>
            <a:r>
              <a:rPr lang="en-US" dirty="0" smtClean="0"/>
              <a:t> and </a:t>
            </a:r>
            <a:r>
              <a:rPr lang="en-US" b="1" dirty="0" smtClean="0"/>
              <a:t>-</a:t>
            </a:r>
            <a:r>
              <a:rPr lang="en-US" dirty="0" smtClean="0"/>
              <a:t> is 0V, so no current flows. For current flow the potential at </a:t>
            </a:r>
            <a:r>
              <a:rPr lang="en-US" b="1" dirty="0" smtClean="0"/>
              <a:t>+</a:t>
            </a:r>
            <a:r>
              <a:rPr lang="en-US" dirty="0" smtClean="0"/>
              <a:t> must by higher than at </a:t>
            </a:r>
            <a:r>
              <a:rPr lang="en-US" b="1" dirty="0" smtClean="0"/>
              <a:t>–</a:t>
            </a:r>
            <a:r>
              <a:rPr lang="en-US" dirty="0" smtClean="0"/>
              <a:t>.</a:t>
            </a:r>
          </a:p>
          <a:p>
            <a:endParaRPr lang="en-US" b="1" dirty="0"/>
          </a:p>
          <a:p>
            <a:r>
              <a:rPr lang="en-US" dirty="0" smtClean="0"/>
              <a:t>We can exploit this to switch an LED on/off using </a:t>
            </a:r>
            <a:r>
              <a:rPr lang="en-US" b="1" dirty="0" smtClean="0"/>
              <a:t>pins</a:t>
            </a:r>
            <a:r>
              <a:rPr lang="en-US" dirty="0" smtClean="0"/>
              <a:t> on a microcontroller.</a:t>
            </a:r>
          </a:p>
        </p:txBody>
      </p:sp>
    </p:spTree>
    <p:extLst>
      <p:ext uri="{BB962C8B-B14F-4D97-AF65-F5344CB8AC3E}">
        <p14:creationId xmlns:p14="http://schemas.microsoft.com/office/powerpoint/2010/main" val="1600316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LEDs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33655"/>
            <a:ext cx="5362575" cy="234315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30888" y="2708275"/>
            <a:ext cx="7471684" cy="3659995"/>
            <a:chOff x="697588" y="2870200"/>
            <a:chExt cx="7471684" cy="3659995"/>
          </a:xfrm>
        </p:grpSpPr>
        <p:grpSp>
          <p:nvGrpSpPr>
            <p:cNvPr id="6" name="Group 5"/>
            <p:cNvGrpSpPr/>
            <p:nvPr/>
          </p:nvGrpSpPr>
          <p:grpSpPr>
            <a:xfrm>
              <a:off x="697588" y="2882106"/>
              <a:ext cx="7471684" cy="3648089"/>
              <a:chOff x="2793088" y="3555206"/>
              <a:chExt cx="7471684" cy="3648089"/>
            </a:xfrm>
          </p:grpSpPr>
          <p:pic>
            <p:nvPicPr>
              <p:cNvPr id="15364" name="Picture 4" descr="https://lh3.googleusercontent.com/CwQMjDCJTkqkSkPPCPiCrb8xpC_B8oeNqEqWWk_H-BTH0AdU8YS5qUj1NIgThHeg7aUHeshrOJNhMmIdHxsXqxT405f9dflKJ_BRlUyrYPjM6Wr88EZvrGvrHiEC8LKpUHPvzgK65L8L4bgus5drPsWqpBduaLGV9V-F4whOsORupAjEVYyu1aeWHT_gBeHPH4nJHXrhtwO0MWWN7pZnJekMQ_wtsYGr--eTMg75yQroHZ-eCyA3cu7hNr1ApPe98OUpI6ufrUS3doFkmIHHq9O5oFlesui3ekuFzH_y_sijByvAaP24lPhTW7GthiscbA6qYbueeiPVXSyXgmDom7kA1pDKXbFGEMbFvjm_rgJ4mpdRB6gMTJS05ffEOb7uY7GSqtLnXDQWXsWiOkL8lNJSBi2ZFcc2DCjOybQ3ECp215NRK8Gx5oVc3z4dRhdPTU4ca6fvS8Hj8ZDapRZj3du2xEwb4crGCoH6dZYJp1f6G1yAaWPD-XjORHmYRt4Ega2kUIy6rK69DahUY5Rsrpyzf-JKU9a0lT4ZUgXZfYyYJ7VxxObD8ia5JlGF9-9AKs9456OKrX2KuDmHXYrU3IV0pKyJsDWKcmc5GnvqsHtNxRZN7g=w626-h834-no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20" r="41906" b="30615"/>
              <a:stretch/>
            </p:blipFill>
            <p:spPr bwMode="auto">
              <a:xfrm>
                <a:off x="2793088" y="3555206"/>
                <a:ext cx="2282147" cy="3648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/>
              <p:cNvGrpSpPr/>
              <p:nvPr/>
            </p:nvGrpSpPr>
            <p:grpSpPr>
              <a:xfrm>
                <a:off x="5791200" y="3561124"/>
                <a:ext cx="4473572" cy="3642171"/>
                <a:chOff x="6985000" y="1408393"/>
                <a:chExt cx="4473572" cy="3642171"/>
              </a:xfrm>
            </p:grpSpPr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43872" y="2145215"/>
                  <a:ext cx="3314700" cy="2066925"/>
                </a:xfrm>
                <a:prstGeom prst="rect">
                  <a:avLst/>
                </a:prstGeom>
              </p:spPr>
            </p:pic>
            <p:pic>
              <p:nvPicPr>
                <p:cNvPr id="12" name="Picture 4" descr="https://lh3.googleusercontent.com/CwQMjDCJTkqkSkPPCPiCrb8xpC_B8oeNqEqWWk_H-BTH0AdU8YS5qUj1NIgThHeg7aUHeshrOJNhMmIdHxsXqxT405f9dflKJ_BRlUyrYPjM6Wr88EZvrGvrHiEC8LKpUHPvzgK65L8L4bgus5drPsWqpBduaLGV9V-F4whOsORupAjEVYyu1aeWHT_gBeHPH4nJHXrhtwO0MWWN7pZnJekMQ_wtsYGr--eTMg75yQroHZ-eCyA3cu7hNr1ApPe98OUpI6ufrUS3doFkmIHHq9O5oFlesui3ekuFzH_y_sijByvAaP24lPhTW7GthiscbA6qYbueeiPVXSyXgmDom7kA1pDKXbFGEMbFvjm_rgJ4mpdRB6gMTJS05ffEOb7uY7GSqtLnXDQWXsWiOkL8lNJSBi2ZFcc2DCjOybQ3ECp215NRK8Gx5oVc3z4dRhdPTU4ca6fvS8Hj8ZDapRZj3du2xEwb4crGCoH6dZYJp1f6G1yAaWPD-XjORHmYRt4Ega2kUIy6rK69DahUY5Rsrpyzf-JKU9a0lT4ZUgXZfYyYJ7VxxObD8ia5JlGF9-9AKs9456OKrX2KuDmHXYrU3IV0pKyJsDWKcmc5GnvqsHtNxRZN7g=w626-h834-no"/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040" t="20640" r="47524" b="67050"/>
                <a:stretch/>
              </p:blipFill>
              <p:spPr bwMode="auto">
                <a:xfrm>
                  <a:off x="6985000" y="1408393"/>
                  <a:ext cx="2317745" cy="36421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" name="Rectangle 6"/>
            <p:cNvSpPr/>
            <p:nvPr/>
          </p:nvSpPr>
          <p:spPr>
            <a:xfrm>
              <a:off x="3670300" y="2870200"/>
              <a:ext cx="2336800" cy="3644900"/>
            </a:xfrm>
            <a:prstGeom prst="rect">
              <a:avLst/>
            </a:prstGeom>
            <a:noFill/>
            <a:ln w="825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362200" y="3869321"/>
              <a:ext cx="381000" cy="702679"/>
            </a:xfrm>
            <a:prstGeom prst="rect">
              <a:avLst/>
            </a:prstGeom>
            <a:noFill/>
            <a:ln w="825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V="1">
              <a:off x="2743200" y="2870200"/>
              <a:ext cx="927100" cy="999121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755900" y="4572000"/>
              <a:ext cx="914400" cy="1943100"/>
            </a:xfrm>
            <a:prstGeom prst="line">
              <a:avLst/>
            </a:prstGeom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827959" y="3238063"/>
            <a:ext cx="44958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Pins</a:t>
            </a:r>
            <a:r>
              <a:rPr lang="en-US" dirty="0" smtClean="0"/>
              <a:t>, marked here as 0, 1, 2, </a:t>
            </a:r>
            <a:r>
              <a:rPr lang="en-US" dirty="0" err="1" smtClean="0"/>
              <a:t>etc</a:t>
            </a:r>
            <a:r>
              <a:rPr lang="en-US" dirty="0" smtClean="0"/>
              <a:t>, can be set in code to be </a:t>
            </a:r>
            <a:r>
              <a:rPr lang="en-US" b="1" dirty="0" smtClean="0"/>
              <a:t>high</a:t>
            </a:r>
            <a:r>
              <a:rPr lang="en-US" dirty="0" smtClean="0"/>
              <a:t> or </a:t>
            </a:r>
            <a:r>
              <a:rPr lang="en-US" b="1" dirty="0" smtClean="0"/>
              <a:t>low.</a:t>
            </a:r>
          </a:p>
          <a:p>
            <a:endParaRPr lang="en-US" b="1" dirty="0"/>
          </a:p>
          <a:p>
            <a:r>
              <a:rPr lang="en-US" dirty="0" smtClean="0"/>
              <a:t>High = potential of 3.3V</a:t>
            </a:r>
          </a:p>
          <a:p>
            <a:r>
              <a:rPr lang="en-US" dirty="0" smtClean="0"/>
              <a:t>Low = potential of 0V</a:t>
            </a:r>
          </a:p>
          <a:p>
            <a:endParaRPr lang="en-US" dirty="0"/>
          </a:p>
          <a:p>
            <a:r>
              <a:rPr lang="en-US" dirty="0" smtClean="0"/>
              <a:t>GND in this case is a potential of 0V</a:t>
            </a:r>
          </a:p>
        </p:txBody>
      </p:sp>
    </p:spTree>
    <p:extLst>
      <p:ext uri="{BB962C8B-B14F-4D97-AF65-F5344CB8AC3E}">
        <p14:creationId xmlns:p14="http://schemas.microsoft.com/office/powerpoint/2010/main" val="2216074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06531" y="1397456"/>
            <a:ext cx="5610738" cy="4975785"/>
            <a:chOff x="3506531" y="1397456"/>
            <a:chExt cx="5610738" cy="4975785"/>
          </a:xfrm>
        </p:grpSpPr>
        <p:grpSp>
          <p:nvGrpSpPr>
            <p:cNvPr id="9" name="Group 8"/>
            <p:cNvGrpSpPr/>
            <p:nvPr/>
          </p:nvGrpSpPr>
          <p:grpSpPr>
            <a:xfrm>
              <a:off x="3506531" y="1397456"/>
              <a:ext cx="5610738" cy="4975785"/>
              <a:chOff x="3290631" y="1359356"/>
              <a:chExt cx="5610738" cy="497578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/>
              <a:srcRect l="44043" t="19940" r="20540" b="24222"/>
              <a:stretch/>
            </p:blipFill>
            <p:spPr>
              <a:xfrm>
                <a:off x="3290631" y="1359356"/>
                <a:ext cx="5610738" cy="4975785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3366831" y="2590799"/>
                <a:ext cx="5116768" cy="2286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366831" y="3004057"/>
                <a:ext cx="5116768" cy="1455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328731" y="3606513"/>
                <a:ext cx="5116768" cy="2286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208331" y="4029530"/>
                <a:ext cx="3389569" cy="5926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3608131" y="2343372"/>
              <a:ext cx="379669" cy="2855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2441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4043" t="19940" r="20540" b="24222"/>
          <a:stretch/>
        </p:blipFill>
        <p:spPr>
          <a:xfrm>
            <a:off x="3290631" y="1359356"/>
            <a:ext cx="5610738" cy="49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43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r>
              <a:rPr lang="en-US" dirty="0" smtClean="0"/>
              <a:t>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a terminal and run</a:t>
            </a:r>
          </a:p>
          <a:p>
            <a:pPr lvl="1"/>
            <a:r>
              <a:rPr lang="en-US" dirty="0" err="1" smtClean="0"/>
              <a:t>npm</a:t>
            </a:r>
            <a:r>
              <a:rPr lang="en-US" dirty="0" smtClean="0"/>
              <a:t> install –g t2-cli</a:t>
            </a:r>
          </a:p>
          <a:p>
            <a:r>
              <a:rPr lang="en-US" dirty="0" smtClean="0"/>
              <a:t>Check it’s working</a:t>
            </a:r>
          </a:p>
          <a:p>
            <a:pPr lvl="1"/>
            <a:r>
              <a:rPr lang="en-US" dirty="0" smtClean="0"/>
              <a:t>t2 list</a:t>
            </a:r>
          </a:p>
          <a:p>
            <a:r>
              <a:rPr lang="en-US" dirty="0" smtClean="0"/>
              <a:t>Name your </a:t>
            </a:r>
            <a:r>
              <a:rPr lang="en-US" dirty="0" err="1" smtClean="0"/>
              <a:t>tessel</a:t>
            </a:r>
            <a:endParaRPr lang="en-US" dirty="0" smtClean="0"/>
          </a:p>
          <a:p>
            <a:pPr lvl="1"/>
            <a:r>
              <a:rPr lang="en-US" dirty="0" smtClean="0"/>
              <a:t>t2 rename &lt;name&gt;</a:t>
            </a:r>
          </a:p>
          <a:p>
            <a:r>
              <a:rPr lang="en-US" dirty="0" smtClean="0"/>
              <a:t>Connect to </a:t>
            </a:r>
            <a:r>
              <a:rPr lang="en-US" dirty="0" err="1" smtClean="0"/>
              <a:t>WiFi</a:t>
            </a:r>
            <a:endParaRPr lang="en-US" dirty="0" smtClean="0"/>
          </a:p>
          <a:p>
            <a:pPr lvl="1"/>
            <a:r>
              <a:rPr lang="en-US" dirty="0" smtClean="0"/>
              <a:t>T2 </a:t>
            </a:r>
            <a:r>
              <a:rPr lang="en-US" dirty="0" err="1" smtClean="0"/>
              <a:t>wifi</a:t>
            </a:r>
            <a:r>
              <a:rPr lang="en-US" dirty="0" smtClean="0"/>
              <a:t> –n “MIT”</a:t>
            </a:r>
          </a:p>
          <a:p>
            <a:pPr lvl="1"/>
            <a:r>
              <a:rPr lang="en-US" dirty="0" smtClean="0"/>
              <a:t>If MIT doesn’t work, try “MIT GUEST”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0734" y="1308100"/>
            <a:ext cx="512726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4943" y="374197"/>
            <a:ext cx="10515600" cy="435133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https://www.youtube.com/watch?v=mzy84Vb_Gxk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 descr="Image result for the internet of th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1" y="936325"/>
            <a:ext cx="10531022" cy="592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3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 on </a:t>
            </a:r>
            <a:r>
              <a:rPr lang="en-US" dirty="0" err="1" smtClean="0"/>
              <a:t>Tessel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409358" y="1825625"/>
            <a:ext cx="7373284" cy="3695700"/>
            <a:chOff x="2409358" y="1825625"/>
            <a:chExt cx="7373284" cy="3695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26416" t="8667" r="39667" b="61111"/>
            <a:stretch/>
          </p:blipFill>
          <p:spPr>
            <a:xfrm>
              <a:off x="2409358" y="1825625"/>
              <a:ext cx="7373284" cy="36957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896931" y="1825625"/>
              <a:ext cx="4926269" cy="269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896930" y="2549525"/>
              <a:ext cx="5777170" cy="765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443030" y="4543425"/>
              <a:ext cx="5777170" cy="257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363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Blink on </a:t>
            </a:r>
            <a:r>
              <a:rPr lang="en-US" dirty="0" err="1" smtClean="0"/>
              <a:t>Tessel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358" y="1825625"/>
            <a:ext cx="7373284" cy="3695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83100" y="6146800"/>
            <a:ext cx="2261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t2 run index.js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7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pic>
        <p:nvPicPr>
          <p:cNvPr id="8194" name="Picture 2" descr="Image result for tessel ambient mod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7497"/>
            <a:ext cx="3915769" cy="330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dafruit Mini 8x8 LED Matrix w/I2C Backpack - Red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9" r="24193" b="7212"/>
          <a:stretch/>
        </p:blipFill>
        <p:spPr bwMode="auto">
          <a:xfrm>
            <a:off x="7087911" y="2463800"/>
            <a:ext cx="2091740" cy="277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80889" y="1690688"/>
            <a:ext cx="1434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Ambient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8444285" y="1690688"/>
            <a:ext cx="177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LED Matrix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826869" y="2800807"/>
            <a:ext cx="2751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Light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Sound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Designed and manufactured by for </a:t>
            </a:r>
            <a:r>
              <a:rPr lang="en-US" dirty="0" err="1" smtClean="0"/>
              <a:t>Tessel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9330040" y="2800807"/>
            <a:ext cx="2751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LED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Support Hardware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Control 64 LED’s with only 4 wires</a:t>
            </a:r>
          </a:p>
        </p:txBody>
      </p:sp>
    </p:spTree>
    <p:extLst>
      <p:ext uri="{BB962C8B-B14F-4D97-AF65-F5344CB8AC3E}">
        <p14:creationId xmlns:p14="http://schemas.microsoft.com/office/powerpoint/2010/main" val="33414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r>
              <a:rPr lang="en-US" dirty="0" smtClean="0"/>
              <a:t> Modules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800" dirty="0" smtClean="0"/>
              <a:t>- Full List (</a:t>
            </a:r>
            <a:r>
              <a:rPr lang="en-US" sz="2800" dirty="0" smtClean="0">
                <a:hlinkClick r:id="rId2"/>
              </a:rPr>
              <a:t>https://tessel.io/modules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00150" y="1716881"/>
            <a:ext cx="9791700" cy="4605159"/>
            <a:chOff x="1219200" y="1678782"/>
            <a:chExt cx="8128000" cy="3822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9200" y="1690688"/>
              <a:ext cx="4114800" cy="381079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95900" y="1678782"/>
              <a:ext cx="4051300" cy="382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67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48325" cy="1349375"/>
          </a:xfrm>
        </p:spPr>
        <p:txBody>
          <a:bodyPr/>
          <a:lstStyle/>
          <a:p>
            <a:r>
              <a:rPr lang="en-US" dirty="0" smtClean="0"/>
              <a:t>Case Study: The Blue Button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7200" cy="2047875"/>
          </a:xfrm>
        </p:spPr>
        <p:txBody>
          <a:bodyPr/>
          <a:lstStyle/>
          <a:p>
            <a:r>
              <a:rPr lang="en-US" dirty="0" smtClean="0"/>
              <a:t>1 Button. 1 Electric Imp</a:t>
            </a:r>
          </a:p>
          <a:p>
            <a:r>
              <a:rPr lang="en-US" dirty="0" smtClean="0"/>
              <a:t>Uses: Various</a:t>
            </a:r>
            <a:endParaRPr lang="en-US" dirty="0"/>
          </a:p>
        </p:txBody>
      </p:sp>
      <p:pic>
        <p:nvPicPr>
          <p:cNvPr id="16386" name="Picture 2" descr="http://codenamefish.co.uk/images/photos/2833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19" t="50850" r="11881" b="30879"/>
          <a:stretch/>
        </p:blipFill>
        <p:spPr bwMode="auto">
          <a:xfrm>
            <a:off x="2257898" y="3422650"/>
            <a:ext cx="2697803" cy="264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875" t="14891" r="29750" b="5259"/>
          <a:stretch/>
        </p:blipFill>
        <p:spPr>
          <a:xfrm>
            <a:off x="6486525" y="0"/>
            <a:ext cx="569595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Cards Against Humanity Printer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Imp for </a:t>
            </a:r>
            <a:r>
              <a:rPr lang="en-US" dirty="0" err="1" smtClean="0"/>
              <a:t>WiFi</a:t>
            </a:r>
            <a:endParaRPr lang="en-US" dirty="0" smtClean="0"/>
          </a:p>
          <a:p>
            <a:r>
              <a:rPr lang="en-US" dirty="0" smtClean="0"/>
              <a:t>Thermal Printer – Receipt printer</a:t>
            </a:r>
          </a:p>
          <a:p>
            <a:r>
              <a:rPr lang="en-US" dirty="0" smtClean="0"/>
              <a:t>Prints random cards from </a:t>
            </a:r>
            <a:r>
              <a:rPr lang="en-US" dirty="0" err="1" smtClean="0"/>
              <a:t>reddit</a:t>
            </a:r>
            <a:endParaRPr lang="en-US" dirty="0"/>
          </a:p>
        </p:txBody>
      </p:sp>
      <p:pic>
        <p:nvPicPr>
          <p:cNvPr id="18434" name="Picture 2" descr="https://lh3.googleusercontent.com/EZQLlLpN0xhDILem7Q65RbkxcviloAfYOQM6uvh4f0sGCKLITz-1uNeY65dbsNsR5GCbpKRs6aWoQxtzWKrZNJzwM-v-jz8_FJM6KE2guhzXtFtWs_ZhSDEri3tsIrek-4MT8C1deTBkfmPSEOIDGumxm6iLSKKZ4is-t32T5jixBs4HIHNFR0p73cFMu2ZfsE_hDBzEuCg6xTz7B9CG6I6r1lDrXC1dFMJhwNwFhJ7tAuuyuUWj8JeO-_dt5Bzhk1jgPauJ2DY-IA-fDlSJDJgcbScLFsJoHzlNrZFBBdkQjyVlt7cIZvfT4ZbO7eNNrwjkIs-RR2-PwmPzjtBWQ6sr11K08Jl8poY611FLKLtSxIbodVZvfgs5bNUcSHPLAWKIH2lFhVbDYRbcdyB576uSpYa0KSDNtL9sAvizi7fmTkny7wsdiLepK06WproJsBQL8GN80DfM7P29vxlFlZbGkmvNcbrEJ-XljFZJKjHnySMcLpdedv5H9pDCawfWpIEWodu3i0G1XwfF8fT-FZPERNgJXT9wJ-NvdEPyWFnFsLW6RWFahiFX0qlcNabX0lqY8j7URasCzc6aU9PXAQEJuq-m6wTtxFK9spSuFmxyJJYC=w1021-h834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552" y="2044700"/>
            <a:ext cx="4555447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00" t="9333" r="34751" b="444"/>
          <a:stretch/>
        </p:blipFill>
        <p:spPr>
          <a:xfrm>
            <a:off x="1550932" y="3409950"/>
            <a:ext cx="3954517" cy="327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63864" y="4725084"/>
            <a:ext cx="232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 SAFE FOR WORK</a:t>
            </a:r>
          </a:p>
          <a:p>
            <a:r>
              <a:rPr lang="en-US" dirty="0" smtClean="0"/>
              <a:t>Reddit.com/r/</a:t>
            </a:r>
            <a:r>
              <a:rPr lang="en-US" dirty="0" err="1" smtClean="0"/>
              <a:t>cahideas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7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Toolpass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72653" cy="2942590"/>
          </a:xfrm>
        </p:spPr>
        <p:txBody>
          <a:bodyPr/>
          <a:lstStyle/>
          <a:p>
            <a:r>
              <a:rPr lang="en-US" dirty="0" smtClean="0"/>
              <a:t>System to manage access to our laser cutter</a:t>
            </a:r>
          </a:p>
          <a:p>
            <a:r>
              <a:rPr lang="en-US" dirty="0" smtClean="0"/>
              <a:t>Users log in using their Charlie Card</a:t>
            </a:r>
          </a:p>
          <a:p>
            <a:r>
              <a:rPr lang="en-US" dirty="0" smtClean="0"/>
              <a:t>Logs member usage for billing</a:t>
            </a:r>
          </a:p>
          <a:p>
            <a:r>
              <a:rPr lang="en-US" dirty="0" smtClean="0"/>
              <a:t>Reports activity on slack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815576" y="4948058"/>
            <a:ext cx="2714247" cy="1460500"/>
            <a:chOff x="2467353" y="3429000"/>
            <a:chExt cx="2714247" cy="1460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1412" t="27115" r="40696" b="62467"/>
            <a:stretch/>
          </p:blipFill>
          <p:spPr>
            <a:xfrm>
              <a:off x="2467353" y="3873500"/>
              <a:ext cx="2714247" cy="889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12555" y="3504168"/>
              <a:ext cx="16238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Slack Messages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578100" y="3429000"/>
              <a:ext cx="2349500" cy="14605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00100" y="4578726"/>
            <a:ext cx="6764135" cy="1522850"/>
            <a:chOff x="1391920" y="4146926"/>
            <a:chExt cx="6764135" cy="1522850"/>
          </a:xfrm>
        </p:grpSpPr>
        <p:sp>
          <p:nvSpPr>
            <p:cNvPr id="10" name="Rectangle 9"/>
            <p:cNvSpPr/>
            <p:nvPr/>
          </p:nvSpPr>
          <p:spPr>
            <a:xfrm>
              <a:off x="1391920" y="4279900"/>
              <a:ext cx="132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02100" y="4279900"/>
              <a:ext cx="132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Toolpass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835255" y="4279900"/>
              <a:ext cx="132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Laser Cutter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422900" y="4517231"/>
              <a:ext cx="139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5422900" y="5003800"/>
              <a:ext cx="1412355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438255" y="4147899"/>
              <a:ext cx="14432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Switch on/off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539331" y="4991417"/>
              <a:ext cx="1204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Laser Fired</a:t>
              </a:r>
              <a:endParaRPr lang="en-US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flipH="1">
              <a:off x="2712720" y="5010150"/>
              <a:ext cx="1412355" cy="63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2705100" y="4508182"/>
              <a:ext cx="1397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720570" y="5023445"/>
              <a:ext cx="13853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Charlie Card,</a:t>
              </a:r>
            </a:p>
            <a:p>
              <a:r>
                <a:rPr lang="en-US" dirty="0" smtClean="0"/>
                <a:t>Laser usage</a:t>
              </a:r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45131" y="4146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User </a:t>
              </a:r>
              <a:r>
                <a:rPr lang="en-US" dirty="0" err="1" smtClean="0"/>
                <a:t>auth</a:t>
              </a:r>
              <a:endParaRPr lang="en-US" dirty="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8" r="22656"/>
          <a:stretch/>
        </p:blipFill>
        <p:spPr>
          <a:xfrm>
            <a:off x="8323965" y="387571"/>
            <a:ext cx="3554215" cy="410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2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</a:t>
            </a:r>
            <a:r>
              <a:rPr lang="en-US" dirty="0" err="1" smtClean="0"/>
              <a:t>Toolpass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33" t="10000" r="15916" b="10888"/>
          <a:stretch/>
        </p:blipFill>
        <p:spPr>
          <a:xfrm>
            <a:off x="3263900" y="1511299"/>
            <a:ext cx="6654800" cy="52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2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https://www.ted.com/talks/neil_harbisson_i_listen_to_color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http://www.bbc.com/news/technology-37775605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3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r>
              <a:rPr lang="en-US" dirty="0" smtClean="0"/>
              <a:t> Ambient Module</a:t>
            </a:r>
            <a:endParaRPr lang="en-US" dirty="0"/>
          </a:p>
        </p:txBody>
      </p:sp>
      <p:pic>
        <p:nvPicPr>
          <p:cNvPr id="4" name="Picture 2" descr="Image result for tessel ambient modul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2400" y="172244"/>
            <a:ext cx="2671169" cy="22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89900" y="2449505"/>
            <a:ext cx="3441700" cy="3785652"/>
            <a:chOff x="241300" y="2151608"/>
            <a:chExt cx="6096000" cy="3785652"/>
          </a:xfrm>
        </p:grpSpPr>
        <p:sp>
          <p:nvSpPr>
            <p:cNvPr id="7" name="Rectangle 6"/>
            <p:cNvSpPr/>
            <p:nvPr/>
          </p:nvSpPr>
          <p:spPr>
            <a:xfrm>
              <a:off x="241300" y="2520940"/>
              <a:ext cx="6096000" cy="3416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r>
                <a:rPr lang="en-US" dirty="0" smtClean="0"/>
                <a:t>{</a:t>
              </a:r>
            </a:p>
            <a:p>
              <a:r>
                <a:rPr lang="en-US" dirty="0" smtClean="0"/>
                <a:t>  "name": "hello",</a:t>
              </a:r>
            </a:p>
            <a:p>
              <a:r>
                <a:rPr lang="en-US" dirty="0" smtClean="0"/>
                <a:t>  "version": "0.0.0",</a:t>
              </a:r>
            </a:p>
            <a:p>
              <a:r>
                <a:rPr lang="en-US" dirty="0" smtClean="0"/>
                <a:t>  "description": "</a:t>
              </a:r>
              <a:r>
                <a:rPr lang="en-US" dirty="0" err="1" smtClean="0"/>
                <a:t>Tessel</a:t>
              </a:r>
              <a:r>
                <a:rPr lang="en-US" dirty="0" smtClean="0"/>
                <a:t> project",</a:t>
              </a:r>
            </a:p>
            <a:p>
              <a:r>
                <a:rPr lang="en-US" dirty="0" smtClean="0"/>
                <a:t>  "main": "index.js",</a:t>
              </a:r>
            </a:p>
            <a:p>
              <a:r>
                <a:rPr lang="en-US" dirty="0" smtClean="0"/>
                <a:t>  "dependencies" :</a:t>
              </a:r>
            </a:p>
            <a:p>
              <a:r>
                <a:rPr lang="en-US" dirty="0" smtClean="0"/>
                <a:t>    {</a:t>
              </a:r>
            </a:p>
            <a:p>
              <a:r>
                <a:rPr lang="en-US" dirty="0" smtClean="0"/>
                <a:t>    "ambient-attx4" : "0.2.11",</a:t>
              </a:r>
            </a:p>
            <a:p>
              <a:r>
                <a:rPr lang="en-US" dirty="0" smtClean="0"/>
                <a:t>    "</a:t>
              </a:r>
              <a:r>
                <a:rPr lang="en-US" dirty="0" err="1" smtClean="0"/>
                <a:t>mqtt</a:t>
              </a:r>
              <a:r>
                <a:rPr lang="en-US" dirty="0" smtClean="0"/>
                <a:t>" : "2.0.1",</a:t>
              </a:r>
            </a:p>
            <a:p>
              <a:r>
                <a:rPr lang="en-US" dirty="0" smtClean="0"/>
                <a:t>    "backpack-ht16k33" : "0.2.1"</a:t>
              </a:r>
            </a:p>
            <a:p>
              <a:r>
                <a:rPr lang="en-US" dirty="0" smtClean="0"/>
                <a:t>    }</a:t>
              </a:r>
            </a:p>
            <a:p>
              <a:r>
                <a:rPr lang="en-US" dirty="0" smtClean="0"/>
                <a:t>}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54899" y="2151608"/>
              <a:ext cx="2468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package.json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3400" y="1505333"/>
            <a:ext cx="6096000" cy="4907260"/>
            <a:chOff x="533400" y="1505333"/>
            <a:chExt cx="6096000" cy="4907260"/>
          </a:xfrm>
        </p:grpSpPr>
        <p:sp>
          <p:nvSpPr>
            <p:cNvPr id="5" name="Rectangle 4"/>
            <p:cNvSpPr/>
            <p:nvPr/>
          </p:nvSpPr>
          <p:spPr>
            <a:xfrm>
              <a:off x="533400" y="1888278"/>
              <a:ext cx="6096000" cy="45243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r>
                <a:rPr lang="en-US" sz="1600" dirty="0" err="1" smtClean="0"/>
                <a:t>var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tessel</a:t>
              </a:r>
              <a:r>
                <a:rPr lang="en-US" sz="1600" dirty="0" smtClean="0"/>
                <a:t> = require('</a:t>
              </a:r>
              <a:r>
                <a:rPr lang="en-US" sz="1600" dirty="0" err="1" smtClean="0"/>
                <a:t>tessel</a:t>
              </a:r>
              <a:r>
                <a:rPr lang="en-US" sz="1600" dirty="0" smtClean="0"/>
                <a:t>');</a:t>
              </a:r>
            </a:p>
            <a:p>
              <a:r>
                <a:rPr lang="en-US" sz="1600" dirty="0" err="1" smtClean="0"/>
                <a:t>var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ambientlib</a:t>
              </a:r>
              <a:r>
                <a:rPr lang="en-US" sz="1600" dirty="0" smtClean="0"/>
                <a:t> = require('ambient-attx4');</a:t>
              </a:r>
            </a:p>
            <a:p>
              <a:endParaRPr lang="en-US" sz="1600" dirty="0" smtClean="0"/>
            </a:p>
            <a:p>
              <a:r>
                <a:rPr lang="en-US" sz="1600" dirty="0" err="1" smtClean="0"/>
                <a:t>var</a:t>
              </a:r>
              <a:r>
                <a:rPr lang="en-US" sz="1600" dirty="0" smtClean="0"/>
                <a:t> ambient = </a:t>
              </a:r>
              <a:r>
                <a:rPr lang="en-US" sz="1600" dirty="0" err="1" smtClean="0"/>
                <a:t>ambientlib.use</a:t>
              </a:r>
              <a:r>
                <a:rPr lang="en-US" sz="1600" dirty="0" smtClean="0"/>
                <a:t>(</a:t>
              </a:r>
              <a:r>
                <a:rPr lang="en-US" sz="1600" dirty="0" err="1" smtClean="0"/>
                <a:t>tessel.port</a:t>
              </a:r>
              <a:r>
                <a:rPr lang="en-US" sz="1600" dirty="0" smtClean="0"/>
                <a:t>['A']);</a:t>
              </a:r>
            </a:p>
            <a:p>
              <a:endParaRPr lang="en-US" sz="1600" dirty="0" smtClean="0"/>
            </a:p>
            <a:p>
              <a:r>
                <a:rPr lang="en-US" sz="1600" dirty="0" err="1" smtClean="0"/>
                <a:t>ambient.on</a:t>
              </a:r>
              <a:r>
                <a:rPr lang="en-US" sz="1600" dirty="0" smtClean="0"/>
                <a:t>('ready', function () {</a:t>
              </a:r>
            </a:p>
            <a:p>
              <a:r>
                <a:rPr lang="en-US" sz="1600" dirty="0" smtClean="0"/>
                <a:t> // Get points of light and sound data.</a:t>
              </a:r>
            </a:p>
            <a:p>
              <a:r>
                <a:rPr lang="en-US" sz="1600" dirty="0" smtClean="0"/>
                <a:t>  </a:t>
              </a:r>
              <a:r>
                <a:rPr lang="en-US" sz="1600" dirty="0" err="1" smtClean="0"/>
                <a:t>setInterval</a:t>
              </a:r>
              <a:r>
                <a:rPr lang="en-US" sz="1600" dirty="0" smtClean="0"/>
                <a:t>( function () {</a:t>
              </a:r>
            </a:p>
            <a:p>
              <a:r>
                <a:rPr lang="en-US" sz="1600" dirty="0" smtClean="0"/>
                <a:t>    </a:t>
              </a:r>
              <a:r>
                <a:rPr lang="en-US" sz="1600" dirty="0" err="1" smtClean="0"/>
                <a:t>ambient.getLightLevel</a:t>
              </a:r>
              <a:r>
                <a:rPr lang="en-US" sz="1600" dirty="0" smtClean="0"/>
                <a:t>( function(err, </a:t>
              </a:r>
              <a:r>
                <a:rPr lang="en-US" sz="1600" dirty="0" err="1" smtClean="0"/>
                <a:t>lightdata</a:t>
              </a:r>
              <a:r>
                <a:rPr lang="en-US" sz="1600" dirty="0" smtClean="0"/>
                <a:t>) {</a:t>
              </a:r>
            </a:p>
            <a:p>
              <a:r>
                <a:rPr lang="en-US" sz="1600" dirty="0" smtClean="0"/>
                <a:t>      if (err) throw err;</a:t>
              </a:r>
            </a:p>
            <a:p>
              <a:r>
                <a:rPr lang="en-US" sz="1600" dirty="0" smtClean="0"/>
                <a:t>      </a:t>
              </a:r>
              <a:r>
                <a:rPr lang="en-US" sz="1600" dirty="0" err="1" smtClean="0"/>
                <a:t>ambient.getSoundLevel</a:t>
              </a:r>
              <a:r>
                <a:rPr lang="en-US" sz="1600" dirty="0" smtClean="0"/>
                <a:t>( function(err, </a:t>
              </a:r>
              <a:r>
                <a:rPr lang="en-US" sz="1600" dirty="0" err="1" smtClean="0"/>
                <a:t>sounddata</a:t>
              </a:r>
              <a:r>
                <a:rPr lang="en-US" sz="1600" dirty="0" smtClean="0"/>
                <a:t>) {</a:t>
              </a:r>
            </a:p>
            <a:p>
              <a:r>
                <a:rPr lang="en-US" sz="1600" dirty="0" smtClean="0"/>
                <a:t>        if (err) throw err;</a:t>
              </a:r>
            </a:p>
            <a:p>
              <a:r>
                <a:rPr lang="en-US" sz="1600" dirty="0" smtClean="0"/>
                <a:t>        console.log("Light level:", </a:t>
              </a:r>
              <a:r>
                <a:rPr lang="en-US" sz="1600" dirty="0" err="1" smtClean="0"/>
                <a:t>lightdata.toFixed</a:t>
              </a:r>
              <a:r>
                <a:rPr lang="en-US" sz="1600" dirty="0" smtClean="0"/>
                <a:t>(8), " ", "Sound Level:", </a:t>
              </a:r>
              <a:r>
                <a:rPr lang="en-US" sz="1600" dirty="0" err="1" smtClean="0"/>
                <a:t>sounddata.toFixed</a:t>
              </a:r>
              <a:r>
                <a:rPr lang="en-US" sz="1600" dirty="0" smtClean="0"/>
                <a:t>(8));</a:t>
              </a:r>
            </a:p>
            <a:p>
              <a:r>
                <a:rPr lang="en-US" sz="1600" dirty="0" smtClean="0"/>
                <a:t>      });</a:t>
              </a:r>
            </a:p>
            <a:p>
              <a:r>
                <a:rPr lang="en-US" sz="1600" dirty="0" smtClean="0"/>
                <a:t>    });</a:t>
              </a:r>
            </a:p>
            <a:p>
              <a:r>
                <a:rPr lang="en-US" sz="1600" dirty="0" smtClean="0"/>
                <a:t>  }, 500); // The readings will happen every .5 seconds</a:t>
              </a:r>
            </a:p>
            <a:p>
              <a:r>
                <a:rPr lang="en-US" sz="1600" dirty="0" smtClean="0"/>
                <a:t>});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34131" y="1505333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ndex.js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711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Microcontroller Spectrum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76584" y="1662832"/>
            <a:ext cx="11379427" cy="3309447"/>
            <a:chOff x="131444" y="2867516"/>
            <a:chExt cx="11379427" cy="3309447"/>
          </a:xfrm>
        </p:grpSpPr>
        <p:pic>
          <p:nvPicPr>
            <p:cNvPr id="3074" name="Picture 2" descr="Image result for arduin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5277" y="4334499"/>
              <a:ext cx="2236815" cy="154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atmega32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444" y="4173781"/>
              <a:ext cx="2877491" cy="1918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tessel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4776" y="4088927"/>
              <a:ext cx="2787555" cy="2088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raspberry pi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6248" y="4334499"/>
              <a:ext cx="2554623" cy="1680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Left-Right Arrow 3"/>
            <p:cNvSpPr/>
            <p:nvPr/>
          </p:nvSpPr>
          <p:spPr>
            <a:xfrm>
              <a:off x="709385" y="2867516"/>
              <a:ext cx="10773229" cy="1059543"/>
            </a:xfrm>
            <a:prstGeom prst="leftRightArrow">
              <a:avLst/>
            </a:prstGeom>
            <a:gradFill flip="none" rotWithShape="1">
              <a:gsLst>
                <a:gs pos="0">
                  <a:schemeClr val="accent5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rgbClr val="FF0000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8951" y="3212620"/>
              <a:ext cx="22663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Application Specific</a:t>
              </a:r>
              <a:endPara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77602" y="3212620"/>
              <a:ext cx="124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Prototype</a:t>
              </a:r>
              <a:endPara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01855" y="3197232"/>
              <a:ext cx="1951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General Purpose</a:t>
              </a:r>
              <a:endParaRPr 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49353" y="4810411"/>
            <a:ext cx="27047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Atmega328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Requires approx. 10% of Arduino hardware to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Arduino compatible programming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67648" y="4798000"/>
            <a:ext cx="33082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Atmega328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support hardware included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USB programming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Power regulation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Pins “Broken out”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C-like programming language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6666" y="4887424"/>
            <a:ext cx="2704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Tessel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RISC based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Includes WIFI and Ethernet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Javascript</a:t>
            </a:r>
            <a:r>
              <a:rPr lang="en-US" dirty="0" smtClean="0"/>
              <a:t> based (</a:t>
            </a:r>
            <a:r>
              <a:rPr lang="en-US" dirty="0" err="1" smtClean="0"/>
              <a:t>NodeJS</a:t>
            </a:r>
            <a:r>
              <a:rPr lang="en-US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Pins “Broken out”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26338" y="4981212"/>
            <a:ext cx="2704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Raspbery</a:t>
            </a:r>
            <a:r>
              <a:rPr lang="en-US" dirty="0" smtClean="0"/>
              <a:t>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fully functioning computer(!)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Pins “broken out”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865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a tweet!</a:t>
            </a:r>
            <a:endParaRPr lang="en-US" dirty="0"/>
          </a:p>
        </p:txBody>
      </p:sp>
      <p:pic>
        <p:nvPicPr>
          <p:cNvPr id="4" name="Picture 2" descr="Image result for tessel ambient modu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172244"/>
            <a:ext cx="2671169" cy="225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089900" y="2449505"/>
            <a:ext cx="3441700" cy="4062651"/>
            <a:chOff x="241300" y="2151608"/>
            <a:chExt cx="6096000" cy="4062651"/>
          </a:xfrm>
        </p:grpSpPr>
        <p:sp>
          <p:nvSpPr>
            <p:cNvPr id="7" name="Rectangle 6"/>
            <p:cNvSpPr/>
            <p:nvPr/>
          </p:nvSpPr>
          <p:spPr>
            <a:xfrm>
              <a:off x="241300" y="2520940"/>
              <a:ext cx="6096000" cy="36933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r>
                <a:rPr lang="en-US" dirty="0" smtClean="0"/>
                <a:t>{</a:t>
              </a:r>
            </a:p>
            <a:p>
              <a:r>
                <a:rPr lang="en-US" dirty="0" smtClean="0"/>
                <a:t>  "name": "hello",</a:t>
              </a:r>
            </a:p>
            <a:p>
              <a:r>
                <a:rPr lang="en-US" dirty="0" smtClean="0"/>
                <a:t>  "version": "0.0.0",</a:t>
              </a:r>
            </a:p>
            <a:p>
              <a:r>
                <a:rPr lang="en-US" dirty="0" smtClean="0"/>
                <a:t>  "description": "</a:t>
              </a:r>
              <a:r>
                <a:rPr lang="en-US" dirty="0" err="1" smtClean="0"/>
                <a:t>Tessel</a:t>
              </a:r>
              <a:r>
                <a:rPr lang="en-US" dirty="0" smtClean="0"/>
                <a:t> project",</a:t>
              </a:r>
            </a:p>
            <a:p>
              <a:r>
                <a:rPr lang="en-US" dirty="0" smtClean="0"/>
                <a:t>  "main": "index.js",</a:t>
              </a:r>
            </a:p>
            <a:p>
              <a:r>
                <a:rPr lang="en-US" dirty="0" smtClean="0"/>
                <a:t>  "dependencies" :</a:t>
              </a:r>
            </a:p>
            <a:p>
              <a:r>
                <a:rPr lang="en-US" dirty="0" smtClean="0"/>
                <a:t>    {</a:t>
              </a:r>
            </a:p>
            <a:p>
              <a:r>
                <a:rPr lang="en-US" dirty="0" smtClean="0"/>
                <a:t>    "ambient-attx4" : "0.2.11",</a:t>
              </a:r>
            </a:p>
            <a:p>
              <a:r>
                <a:rPr lang="en-US" dirty="0" smtClean="0"/>
                <a:t>    "</a:t>
              </a:r>
              <a:r>
                <a:rPr lang="en-US" dirty="0" err="1" smtClean="0"/>
                <a:t>mqtt</a:t>
              </a:r>
              <a:r>
                <a:rPr lang="en-US" dirty="0" smtClean="0"/>
                <a:t>" : "2.0.1",</a:t>
              </a:r>
            </a:p>
            <a:p>
              <a:r>
                <a:rPr lang="en-US" dirty="0" smtClean="0"/>
                <a:t>    "backpack-ht16k33" : "0.2.1“,</a:t>
              </a:r>
            </a:p>
            <a:p>
              <a:r>
                <a:rPr lang="en-US" dirty="0" smtClean="0"/>
                <a:t>    “twitter" : “1.4.0"</a:t>
              </a:r>
            </a:p>
            <a:p>
              <a:r>
                <a:rPr lang="en-US" dirty="0" smtClean="0"/>
                <a:t>    }</a:t>
              </a:r>
            </a:p>
            <a:p>
              <a:r>
                <a:rPr lang="en-US" dirty="0" smtClean="0"/>
                <a:t>}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54899" y="2151608"/>
              <a:ext cx="2468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package.json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3400" y="1505333"/>
            <a:ext cx="6096000" cy="4414818"/>
            <a:chOff x="533400" y="1505333"/>
            <a:chExt cx="6096000" cy="4414818"/>
          </a:xfrm>
        </p:grpSpPr>
        <p:sp>
          <p:nvSpPr>
            <p:cNvPr id="5" name="Rectangle 4"/>
            <p:cNvSpPr/>
            <p:nvPr/>
          </p:nvSpPr>
          <p:spPr>
            <a:xfrm>
              <a:off x="533400" y="1888278"/>
              <a:ext cx="6096000" cy="40318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r>
                <a:rPr lang="en-US" sz="1600" dirty="0" err="1" smtClean="0"/>
                <a:t>var</a:t>
              </a:r>
              <a:r>
                <a:rPr lang="en-US" sz="1600" dirty="0" smtClean="0"/>
                <a:t> twitter = require('twitter');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// authentication for https://twitter.com/course1_125</a:t>
              </a:r>
            </a:p>
            <a:p>
              <a:r>
                <a:rPr lang="en-US" sz="1600" dirty="0" err="1" smtClean="0"/>
                <a:t>var</a:t>
              </a:r>
              <a:r>
                <a:rPr lang="en-US" sz="1600" dirty="0" smtClean="0"/>
                <a:t> twit = new twitter({</a:t>
              </a:r>
            </a:p>
            <a:p>
              <a:r>
                <a:rPr lang="en-US" sz="1600" dirty="0" smtClean="0"/>
                <a:t>  </a:t>
              </a:r>
              <a:r>
                <a:rPr lang="en-US" sz="1600" dirty="0" err="1" smtClean="0"/>
                <a:t>consumer_key</a:t>
              </a:r>
              <a:r>
                <a:rPr lang="en-US" sz="1600" dirty="0" smtClean="0"/>
                <a:t>: 'sCPDZyS0yJRMrdOZ8T2vXFC1R',</a:t>
              </a:r>
            </a:p>
            <a:p>
              <a:r>
                <a:rPr lang="en-US" sz="1600" dirty="0" smtClean="0"/>
                <a:t>  </a:t>
              </a:r>
              <a:r>
                <a:rPr lang="en-US" sz="1600" dirty="0" err="1" smtClean="0"/>
                <a:t>consumer_secret</a:t>
              </a:r>
              <a:r>
                <a:rPr lang="en-US" sz="1600" dirty="0" smtClean="0"/>
                <a:t>: 'VYe5JX7G0nVWsG4wouyONviHYIdPLZJ79w1wFIv8jhUdEAdBaK',</a:t>
              </a:r>
            </a:p>
            <a:p>
              <a:r>
                <a:rPr lang="en-US" sz="1600" dirty="0" smtClean="0"/>
                <a:t>  </a:t>
              </a:r>
              <a:r>
                <a:rPr lang="en-US" sz="1600" dirty="0" err="1" smtClean="0"/>
                <a:t>access_token_key</a:t>
              </a:r>
              <a:r>
                <a:rPr lang="en-US" sz="1600" dirty="0" smtClean="0"/>
                <a:t>: '783748853409406976-1mrcIng9HwtyAxRaxaUnPHjlRoYuWQ6',</a:t>
              </a:r>
            </a:p>
            <a:p>
              <a:r>
                <a:rPr lang="en-US" sz="1600" dirty="0" smtClean="0"/>
                <a:t>  </a:t>
              </a:r>
              <a:r>
                <a:rPr lang="en-US" sz="1600" dirty="0" err="1" smtClean="0"/>
                <a:t>access_token_secret</a:t>
              </a:r>
              <a:r>
                <a:rPr lang="en-US" sz="1600" dirty="0" smtClean="0"/>
                <a:t>: 'lIuWaXEZRc4xY9GgPhkrtYPCcvKhIJz1YDwmtMKiY82hr'</a:t>
              </a:r>
            </a:p>
            <a:p>
              <a:r>
                <a:rPr lang="en-US" sz="1600" dirty="0" smtClean="0"/>
                <a:t>});</a:t>
              </a:r>
            </a:p>
            <a:p>
              <a:endParaRPr lang="en-US" sz="1600" dirty="0"/>
            </a:p>
            <a:p>
              <a:r>
                <a:rPr lang="en-US" sz="1600" dirty="0" err="1" smtClean="0"/>
                <a:t>twit.post</a:t>
              </a:r>
              <a:r>
                <a:rPr lang="en-US" sz="1600" dirty="0" smtClean="0"/>
                <a:t>('statuses/update', {status: “Your message here!”},  function(error, tweet, response) {</a:t>
              </a:r>
            </a:p>
            <a:p>
              <a:r>
                <a:rPr lang="en-US" sz="1600" dirty="0" smtClean="0"/>
                <a:t> 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34131" y="1505333"/>
              <a:ext cx="894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ndex.js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0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the LED Matrix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268447"/>
              </p:ext>
            </p:extLst>
          </p:nvPr>
        </p:nvGraphicFramePr>
        <p:xfrm>
          <a:off x="3842682" y="3419658"/>
          <a:ext cx="409314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8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5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78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LED Matrix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VCC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Tessel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A/B 0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A/B 1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GND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3V3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130967" y="2605630"/>
            <a:ext cx="1937085" cy="2791327"/>
            <a:chOff x="2334125" y="2605630"/>
            <a:chExt cx="1937085" cy="2791327"/>
          </a:xfrm>
        </p:grpSpPr>
        <p:pic>
          <p:nvPicPr>
            <p:cNvPr id="1026" name="Picture 2" descr="https://lh3.googleusercontent.com/ohKIGyp_cRDTMmT3ullWUS0HnYD6m0bKva7Wazcctbpkm_AOvolXtBDAbyzoCOpJSxfK7CZ-Q4OKsayLWBi23EbaTRVwbGsJcxjbvP5r1Foy259CS5zJsnMPKRcdANI_H1bk7_iabmmJ-JNQiHjUNnQbETQT6DAg1sJpkd0KkQQyy-Fm6GH9BCl44eyC6ZEccTkwGoHiW2C7u91pPF2uFQGq9BY5mTp8egnY6O0ygnH7-MU1q8XfAFo6KzFI2OfPaUmGpKk-jGZmtLQ2l-TsznkiVpHCv2fRB7TwdXZrTHqFYSNR7ETtwFgrVGEaEkRiEgu7ys55b98utb-bQacJ_edhVXrbsGIIs2dEgqx-wWyodGT7sD94FSeTNT3J1-u28m3RBBBljowJu-N-SVNTwarJxYOG-LB7S-MHFNmSf5p9YsnDP8MZ3XZrcFxV9fXpX-uIzxsNDzEHckSK5p6QmzXzfHuR9XrgzkjH-Ixm16u63tuZVgUfDLhyWINH0yYhCgX_iPx-BJYSCyvifLIeGatBVzkAsXRdnTfUXO-Qa3gJUB43VenRVXMleEW1Qw7K8NE_SBSz6kICVZ5aYwxXk5A0Y7eb5ZvAVlMKqX61mbtNJjof0w=w589-h785-n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2" t="38671" r="40580" b="23998"/>
            <a:stretch/>
          </p:blipFill>
          <p:spPr bwMode="auto">
            <a:xfrm>
              <a:off x="2334125" y="2605630"/>
              <a:ext cx="1937085" cy="2791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923674" y="3453063"/>
              <a:ext cx="1022684" cy="27672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1208" y="1370598"/>
            <a:ext cx="2367213" cy="5261390"/>
            <a:chOff x="4562976" y="1370598"/>
            <a:chExt cx="2367213" cy="52613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36500" t="9407" r="43329" b="10889"/>
            <a:stretch/>
          </p:blipFill>
          <p:spPr>
            <a:xfrm>
              <a:off x="4562976" y="1370598"/>
              <a:ext cx="2367213" cy="526139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979695" y="4243972"/>
              <a:ext cx="441158" cy="2438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979695" y="1893802"/>
              <a:ext cx="441158" cy="2438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20853" y="2181723"/>
              <a:ext cx="441158" cy="2438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420853" y="4531893"/>
              <a:ext cx="441158" cy="2438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750642" y="4130805"/>
            <a:ext cx="227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pins to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65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r>
              <a:rPr lang="en-US" dirty="0" smtClean="0"/>
              <a:t> LED Matrix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1567388"/>
            <a:ext cx="3441700" cy="3785652"/>
            <a:chOff x="241300" y="2151608"/>
            <a:chExt cx="6096000" cy="3785652"/>
          </a:xfrm>
        </p:grpSpPr>
        <p:sp>
          <p:nvSpPr>
            <p:cNvPr id="4" name="Rectangle 3"/>
            <p:cNvSpPr/>
            <p:nvPr/>
          </p:nvSpPr>
          <p:spPr>
            <a:xfrm>
              <a:off x="241300" y="2520940"/>
              <a:ext cx="6096000" cy="3416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r>
                <a:rPr lang="en-US" dirty="0" smtClean="0"/>
                <a:t>{</a:t>
              </a:r>
            </a:p>
            <a:p>
              <a:r>
                <a:rPr lang="en-US" dirty="0" smtClean="0"/>
                <a:t>  "name": "hello",</a:t>
              </a:r>
            </a:p>
            <a:p>
              <a:r>
                <a:rPr lang="en-US" dirty="0" smtClean="0"/>
                <a:t>  "version": "0.0.0",</a:t>
              </a:r>
            </a:p>
            <a:p>
              <a:r>
                <a:rPr lang="en-US" dirty="0" smtClean="0"/>
                <a:t>  "description": "</a:t>
              </a:r>
              <a:r>
                <a:rPr lang="en-US" dirty="0" err="1" smtClean="0"/>
                <a:t>Tessel</a:t>
              </a:r>
              <a:r>
                <a:rPr lang="en-US" dirty="0" smtClean="0"/>
                <a:t> project",</a:t>
              </a:r>
            </a:p>
            <a:p>
              <a:r>
                <a:rPr lang="en-US" dirty="0" smtClean="0"/>
                <a:t>  "main": "index.js",</a:t>
              </a:r>
            </a:p>
            <a:p>
              <a:r>
                <a:rPr lang="en-US" dirty="0" smtClean="0"/>
                <a:t>  "dependencies" :</a:t>
              </a:r>
            </a:p>
            <a:p>
              <a:r>
                <a:rPr lang="en-US" dirty="0" smtClean="0"/>
                <a:t>    {</a:t>
              </a:r>
            </a:p>
            <a:p>
              <a:r>
                <a:rPr lang="en-US" dirty="0" smtClean="0"/>
                <a:t>    "ambient-attx4" : "0.2.11",</a:t>
              </a:r>
            </a:p>
            <a:p>
              <a:r>
                <a:rPr lang="en-US" dirty="0" smtClean="0"/>
                <a:t>    "</a:t>
              </a:r>
              <a:r>
                <a:rPr lang="en-US" dirty="0" err="1" smtClean="0"/>
                <a:t>mqtt</a:t>
              </a:r>
              <a:r>
                <a:rPr lang="en-US" dirty="0" smtClean="0"/>
                <a:t>" : "2.0.1",</a:t>
              </a:r>
            </a:p>
            <a:p>
              <a:r>
                <a:rPr lang="en-US" dirty="0" smtClean="0"/>
                <a:t>    "backpack-ht16k33" : "0.2.1"</a:t>
              </a:r>
            </a:p>
            <a:p>
              <a:r>
                <a:rPr lang="en-US" dirty="0" smtClean="0"/>
                <a:t>    }</a:t>
              </a:r>
            </a:p>
            <a:p>
              <a:r>
                <a:rPr lang="en-US" dirty="0" smtClean="0"/>
                <a:t>}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54899" y="2151608"/>
              <a:ext cx="2468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package.json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57800" y="1530082"/>
            <a:ext cx="6096000" cy="4178796"/>
            <a:chOff x="4694831" y="2483376"/>
            <a:chExt cx="6096000" cy="4178796"/>
          </a:xfrm>
        </p:grpSpPr>
        <p:sp>
          <p:nvSpPr>
            <p:cNvPr id="7" name="Rectangle 6"/>
            <p:cNvSpPr/>
            <p:nvPr/>
          </p:nvSpPr>
          <p:spPr>
            <a:xfrm>
              <a:off x="4694831" y="2876520"/>
              <a:ext cx="6096000" cy="37856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>
              <a:spAutoFit/>
            </a:bodyPr>
            <a:lstStyle/>
            <a:p>
              <a:r>
                <a:rPr lang="en-US" sz="1600" dirty="0" err="1" smtClean="0"/>
                <a:t>var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tessel</a:t>
              </a:r>
              <a:r>
                <a:rPr lang="en-US" sz="1600" dirty="0" smtClean="0"/>
                <a:t> = require("</a:t>
              </a:r>
              <a:r>
                <a:rPr lang="en-US" sz="1600" dirty="0" err="1" smtClean="0"/>
                <a:t>tessel</a:t>
              </a:r>
              <a:r>
                <a:rPr lang="en-US" sz="1600" dirty="0" smtClean="0"/>
                <a:t>");</a:t>
              </a:r>
            </a:p>
            <a:p>
              <a:r>
                <a:rPr lang="en-US" sz="1600" dirty="0" err="1" smtClean="0"/>
                <a:t>var</a:t>
              </a:r>
              <a:r>
                <a:rPr lang="en-US" sz="1600" dirty="0" smtClean="0"/>
                <a:t> backpack = require('backpack-ht16k33').use(</a:t>
              </a:r>
              <a:r>
                <a:rPr lang="en-US" sz="1600" dirty="0" err="1" smtClean="0"/>
                <a:t>tessel.port</a:t>
              </a:r>
              <a:r>
                <a:rPr lang="en-US" sz="1600" dirty="0" smtClean="0"/>
                <a:t>['B']);</a:t>
              </a:r>
            </a:p>
            <a:p>
              <a:endParaRPr lang="en-US" sz="1600" dirty="0" smtClean="0"/>
            </a:p>
            <a:p>
              <a:r>
                <a:rPr lang="en-US" sz="1600" dirty="0" err="1" smtClean="0"/>
                <a:t>backpack.on</a:t>
              </a:r>
              <a:r>
                <a:rPr lang="en-US" sz="1600" dirty="0" smtClean="0"/>
                <a:t>('ready', function() {</a:t>
              </a:r>
            </a:p>
            <a:p>
              <a:r>
                <a:rPr lang="en-US" sz="1600" dirty="0" smtClean="0"/>
                <a:t>  </a:t>
              </a:r>
              <a:r>
                <a:rPr lang="en-US" sz="1600" dirty="0" err="1" smtClean="0"/>
                <a:t>backpack.clear</a:t>
              </a:r>
              <a:r>
                <a:rPr lang="en-US" sz="1600" dirty="0" smtClean="0"/>
                <a:t>();</a:t>
              </a:r>
            </a:p>
            <a:p>
              <a:r>
                <a:rPr lang="en-US" sz="1600" dirty="0" smtClean="0"/>
                <a:t> </a:t>
              </a:r>
            </a:p>
            <a:p>
              <a:r>
                <a:rPr lang="en-US" sz="1600" dirty="0" smtClean="0"/>
                <a:t>  </a:t>
              </a:r>
              <a:r>
                <a:rPr lang="en-US" sz="1600" dirty="0" err="1" smtClean="0"/>
                <a:t>setInterval</a:t>
              </a:r>
              <a:r>
                <a:rPr lang="en-US" sz="1600" dirty="0" smtClean="0"/>
                <a:t>(function() {},500); // Keep the </a:t>
              </a:r>
              <a:r>
                <a:rPr lang="en-US" sz="1600" dirty="0" err="1" smtClean="0"/>
                <a:t>tessel</a:t>
              </a:r>
              <a:r>
                <a:rPr lang="en-US" sz="1600" dirty="0" smtClean="0"/>
                <a:t> alive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  //</a:t>
              </a:r>
              <a:r>
                <a:rPr lang="en-US" sz="1600" dirty="0" err="1" smtClean="0"/>
                <a:t>backpack.writeBitmap</a:t>
              </a:r>
              <a:r>
                <a:rPr lang="en-US" sz="1600" dirty="0" smtClean="0"/>
                <a:t>(smile);</a:t>
              </a:r>
            </a:p>
            <a:p>
              <a:r>
                <a:rPr lang="en-US" sz="1600" dirty="0" smtClean="0"/>
                <a:t>  </a:t>
              </a:r>
              <a:r>
                <a:rPr lang="en-US" sz="1600" dirty="0" err="1" smtClean="0"/>
                <a:t>backpack.animate</a:t>
              </a:r>
              <a:r>
                <a:rPr lang="en-US" sz="1600" dirty="0" smtClean="0"/>
                <a:t>(frames,500);</a:t>
              </a:r>
            </a:p>
            <a:p>
              <a:r>
                <a:rPr lang="en-US" sz="1600" dirty="0" smtClean="0"/>
                <a:t>  //</a:t>
              </a:r>
              <a:r>
                <a:rPr lang="en-US" sz="1600" dirty="0" err="1" smtClean="0"/>
                <a:t>backpack.scroll</a:t>
              </a:r>
              <a:r>
                <a:rPr lang="en-US" sz="1600" dirty="0" smtClean="0"/>
                <a:t>(smile,500);</a:t>
              </a:r>
            </a:p>
            <a:p>
              <a:r>
                <a:rPr lang="en-US" sz="1600" dirty="0" smtClean="0"/>
                <a:t>});</a:t>
              </a:r>
            </a:p>
            <a:p>
              <a:endParaRPr lang="en-US" sz="1600" dirty="0" smtClean="0"/>
            </a:p>
            <a:p>
              <a:r>
                <a:rPr lang="en-US" sz="1600" dirty="0" err="1" smtClean="0"/>
                <a:t>var</a:t>
              </a:r>
              <a:r>
                <a:rPr lang="en-US" sz="1600" dirty="0" smtClean="0"/>
                <a:t> frames = [smile, straight, frown];</a:t>
              </a:r>
              <a:endParaRPr lang="en-US" sz="1600" dirty="0"/>
            </a:p>
            <a:p>
              <a:r>
                <a:rPr lang="en-US" sz="1600" dirty="0" smtClean="0"/>
                <a:t>// Add bitmaps from next slide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93157" y="2483376"/>
              <a:ext cx="89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Index.js</a:t>
              </a:r>
              <a:endParaRPr lang="en-US" dirty="0"/>
            </a:p>
          </p:txBody>
        </p:sp>
      </p:grpSp>
      <p:pic>
        <p:nvPicPr>
          <p:cNvPr id="10" name="Picture 4" descr="Adafruit Mini 8x8 LED Matrix w/I2C Backpack - Red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68921" y="252214"/>
            <a:ext cx="1169758" cy="155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r>
              <a:rPr lang="en-US" dirty="0" smtClean="0"/>
              <a:t> LED Matrix</a:t>
            </a:r>
            <a:endParaRPr lang="en-US" dirty="0"/>
          </a:p>
        </p:txBody>
      </p:sp>
      <p:pic>
        <p:nvPicPr>
          <p:cNvPr id="4" name="Picture 4" descr="Adafruit Mini 8x8 LED Matrix w/I2C Backpack - Red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68921" y="252214"/>
            <a:ext cx="1169758" cy="155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11400" y="2302639"/>
            <a:ext cx="2057400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smile = [</a:t>
            </a:r>
          </a:p>
          <a:p>
            <a:r>
              <a:rPr lang="en-US" dirty="0" smtClean="0"/>
              <a:t>    [0,0,1,1,1,1,0,0],</a:t>
            </a:r>
          </a:p>
          <a:p>
            <a:r>
              <a:rPr lang="en-US" dirty="0" smtClean="0"/>
              <a:t>    [0,1,0,0,0,0,1,0],</a:t>
            </a:r>
          </a:p>
          <a:p>
            <a:r>
              <a:rPr lang="en-US" dirty="0" smtClean="0"/>
              <a:t>    [1,0,1,0,0,1,0,1],</a:t>
            </a:r>
          </a:p>
          <a:p>
            <a:r>
              <a:rPr lang="en-US" dirty="0" smtClean="0"/>
              <a:t>    [1,0,0,0,0,0,0,1],</a:t>
            </a:r>
          </a:p>
          <a:p>
            <a:r>
              <a:rPr lang="en-US" dirty="0" smtClean="0"/>
              <a:t>    [1,0,1,0,0,1,0,1],</a:t>
            </a:r>
          </a:p>
          <a:p>
            <a:r>
              <a:rPr lang="en-US" dirty="0" smtClean="0"/>
              <a:t>    [1,0,0,1,1,0,0,1],</a:t>
            </a:r>
          </a:p>
          <a:p>
            <a:r>
              <a:rPr lang="en-US" dirty="0" smtClean="0"/>
              <a:t>    [0,1,0,0,0,0,1,0],</a:t>
            </a:r>
          </a:p>
          <a:p>
            <a:r>
              <a:rPr lang="en-US" dirty="0" smtClean="0"/>
              <a:t>    [0,0,1,1,1,1,0,0],</a:t>
            </a:r>
          </a:p>
          <a:p>
            <a:r>
              <a:rPr lang="en-US" dirty="0" smtClean="0"/>
              <a:t>  ];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67300" y="2281178"/>
            <a:ext cx="2057400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straight = [</a:t>
            </a:r>
          </a:p>
          <a:p>
            <a:r>
              <a:rPr lang="en-US" dirty="0" smtClean="0"/>
              <a:t>  [0,0,1,1,1,1,0,0],</a:t>
            </a:r>
          </a:p>
          <a:p>
            <a:r>
              <a:rPr lang="en-US" dirty="0" smtClean="0"/>
              <a:t>  [0,1,0,0,0,0,1,0],</a:t>
            </a:r>
          </a:p>
          <a:p>
            <a:r>
              <a:rPr lang="en-US" dirty="0" smtClean="0"/>
              <a:t>  [1,0,1,0,0,1,0,1],</a:t>
            </a:r>
          </a:p>
          <a:p>
            <a:r>
              <a:rPr lang="en-US" dirty="0" smtClean="0"/>
              <a:t>  [1,0,0,0,0,0,0,1],</a:t>
            </a:r>
          </a:p>
          <a:p>
            <a:r>
              <a:rPr lang="en-US" dirty="0" smtClean="0"/>
              <a:t>  [1,0,0,0,0,0,0,1],</a:t>
            </a:r>
          </a:p>
          <a:p>
            <a:r>
              <a:rPr lang="en-US" dirty="0" smtClean="0"/>
              <a:t>  [1,0,1,1,1,1,0,1],</a:t>
            </a:r>
          </a:p>
          <a:p>
            <a:r>
              <a:rPr lang="en-US" dirty="0" smtClean="0"/>
              <a:t>  [0,1,0,0,0,0,1,0],</a:t>
            </a:r>
          </a:p>
          <a:p>
            <a:r>
              <a:rPr lang="en-US" dirty="0" smtClean="0"/>
              <a:t>  [0,0,1,1,1,1,0,0],</a:t>
            </a:r>
          </a:p>
          <a:p>
            <a:r>
              <a:rPr lang="en-US" dirty="0" smtClean="0"/>
              <a:t>];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3200" y="2302639"/>
            <a:ext cx="2057400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frown = [</a:t>
            </a:r>
          </a:p>
          <a:p>
            <a:r>
              <a:rPr lang="en-US" dirty="0" smtClean="0"/>
              <a:t>  [0,0,1,1,1,1,0,0],</a:t>
            </a:r>
          </a:p>
          <a:p>
            <a:r>
              <a:rPr lang="en-US" dirty="0" smtClean="0"/>
              <a:t>  [0,1,0,0,0,0,1,0],</a:t>
            </a:r>
          </a:p>
          <a:p>
            <a:r>
              <a:rPr lang="en-US" dirty="0" smtClean="0"/>
              <a:t>  [1,0,1,0,0,1,0,1],</a:t>
            </a:r>
          </a:p>
          <a:p>
            <a:r>
              <a:rPr lang="en-US" dirty="0" smtClean="0"/>
              <a:t>  [1,0,0,0,0,0,0,1],</a:t>
            </a:r>
          </a:p>
          <a:p>
            <a:r>
              <a:rPr lang="en-US" dirty="0" smtClean="0"/>
              <a:t>  [1,0,0,1,1,0,0,1],</a:t>
            </a:r>
          </a:p>
          <a:p>
            <a:r>
              <a:rPr lang="en-US" dirty="0" smtClean="0"/>
              <a:t>  [1,0,1,0,0,1,0,1],</a:t>
            </a:r>
          </a:p>
          <a:p>
            <a:r>
              <a:rPr lang="en-US" dirty="0" smtClean="0"/>
              <a:t>  [0,1,0,0,0,0,1,0],</a:t>
            </a:r>
          </a:p>
          <a:p>
            <a:r>
              <a:rPr lang="en-US" dirty="0" smtClean="0"/>
              <a:t>  [0,0,1,1,1,1,0,0],</a:t>
            </a:r>
          </a:p>
          <a:p>
            <a:r>
              <a:rPr lang="en-US" dirty="0" smtClean="0"/>
              <a:t>];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5451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“The </a:t>
            </a:r>
            <a:r>
              <a:rPr lang="en-US" dirty="0"/>
              <a:t>immediate precursor to the Arduino was a custom-made Wiring microcontroller </a:t>
            </a:r>
            <a:r>
              <a:rPr lang="en-US" b="1" dirty="0">
                <a:solidFill>
                  <a:srgbClr val="FF0000"/>
                </a:solidFill>
              </a:rPr>
              <a:t>created</a:t>
            </a:r>
            <a:r>
              <a:rPr lang="en-US" dirty="0"/>
              <a:t> by the artist/ designer Hernando Barragan in 2004 </a:t>
            </a:r>
            <a:r>
              <a:rPr lang="en-US" b="1" dirty="0">
                <a:solidFill>
                  <a:srgbClr val="FF0000"/>
                </a:solidFill>
              </a:rPr>
              <a:t>for his masters thesis </a:t>
            </a:r>
            <a:r>
              <a:rPr lang="en-US" dirty="0"/>
              <a:t>(at Institute Design Institute Ivrea), intended for use by a “non-technical audience” of “artists, designers, and architects”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“The </a:t>
            </a:r>
            <a:r>
              <a:rPr lang="en-US" dirty="0"/>
              <a:t>Arduino incorporated the following characteristics: a programming environment based on Processing language (a programming language conceived by Ben Fry and Casey </a:t>
            </a:r>
            <a:r>
              <a:rPr lang="en-US" dirty="0" err="1"/>
              <a:t>Reas</a:t>
            </a:r>
            <a:r>
              <a:rPr lang="en-US" dirty="0"/>
              <a:t>, also conceived for artists/ designers), the ability to program the board via a standard USB connection, and a low price point (starting at about </a:t>
            </a:r>
            <a:r>
              <a:rPr lang="en-US" b="1" dirty="0">
                <a:solidFill>
                  <a:srgbClr val="FF0000"/>
                </a:solidFill>
              </a:rPr>
              <a:t>$35 USD</a:t>
            </a:r>
            <a:r>
              <a:rPr lang="en-US" dirty="0" smtClean="0"/>
              <a:t>)”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http://www.kenleung.ca/portfolio/arduino-a-brief-history-3/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77" y="151485"/>
            <a:ext cx="3368099" cy="23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169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514" y="1904328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Arduino is</a:t>
            </a:r>
          </a:p>
          <a:p>
            <a:pPr lvl="1"/>
            <a:r>
              <a:rPr lang="en-US" dirty="0" smtClean="0"/>
              <a:t>A bootloader</a:t>
            </a:r>
          </a:p>
          <a:p>
            <a:pPr lvl="1"/>
            <a:r>
              <a:rPr lang="en-US" dirty="0" smtClean="0"/>
              <a:t>An IDE</a:t>
            </a:r>
          </a:p>
          <a:p>
            <a:pPr lvl="1"/>
            <a:r>
              <a:rPr lang="en-US" dirty="0" smtClean="0"/>
              <a:t>A programming language (But it’s basically “just” C)</a:t>
            </a:r>
          </a:p>
          <a:p>
            <a:pPr lvl="1"/>
            <a:r>
              <a:rPr lang="en-US" dirty="0" smtClean="0"/>
              <a:t>A device</a:t>
            </a:r>
          </a:p>
          <a:p>
            <a:r>
              <a:rPr lang="en-US" dirty="0" smtClean="0"/>
              <a:t>Development environment is free</a:t>
            </a:r>
          </a:p>
          <a:p>
            <a:r>
              <a:rPr lang="en-US" dirty="0" smtClean="0"/>
              <a:t>Thousands of libraries</a:t>
            </a:r>
          </a:p>
          <a:p>
            <a:r>
              <a:rPr lang="en-US" dirty="0" smtClean="0"/>
              <a:t>Started as “Wiring” and “Processing”</a:t>
            </a:r>
          </a:p>
          <a:p>
            <a:pPr lvl="1"/>
            <a:r>
              <a:rPr lang="en-US" dirty="0" smtClean="0"/>
              <a:t>What existed before?</a:t>
            </a:r>
          </a:p>
          <a:p>
            <a:pPr lvl="1"/>
            <a:r>
              <a:rPr lang="en-US" dirty="0" smtClean="0"/>
              <a:t>Atmel studio</a:t>
            </a:r>
          </a:p>
          <a:p>
            <a:pPr lvl="1"/>
            <a:r>
              <a:rPr lang="en-US" dirty="0" smtClean="0"/>
              <a:t>Now “free”, previously expensive</a:t>
            </a:r>
          </a:p>
          <a:p>
            <a:pPr lvl="1"/>
            <a:r>
              <a:rPr lang="en-US" dirty="0" smtClean="0"/>
              <a:t>There is still a paid for version</a:t>
            </a:r>
          </a:p>
          <a:p>
            <a:pPr lvl="2"/>
            <a:r>
              <a:rPr lang="en-US" dirty="0" smtClean="0"/>
              <a:t>Price is a mystery, purchasing is a mystery “Contact them”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77" y="151485"/>
            <a:ext cx="3368099" cy="23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24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877" y="151485"/>
            <a:ext cx="3368099" cy="23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307338"/>
              </p:ext>
            </p:extLst>
          </p:nvPr>
        </p:nvGraphicFramePr>
        <p:xfrm>
          <a:off x="217487" y="276274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Flash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Storage</a:t>
                      </a:r>
                      <a:r>
                        <a:rPr lang="en-US" baseline="0" dirty="0" smtClean="0"/>
                        <a:t> for code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Storage for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EEPROM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Long term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Equivalent to a</a:t>
                      </a:r>
                      <a:r>
                        <a:rPr lang="en-US" baseline="0" dirty="0" smtClean="0"/>
                        <a:t> 1980’s CPU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 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 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118381"/>
              </p:ext>
            </p:extLst>
          </p:nvPr>
        </p:nvGraphicFramePr>
        <p:xfrm>
          <a:off x="217486" y="3515345"/>
          <a:ext cx="812799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Apollo Guidance Computer (1966)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Flash memory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0 </a:t>
                      </a:r>
                      <a:r>
                        <a:rPr lang="en-US" dirty="0" smtClean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Storage for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EEPROM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 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Storage for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Clock 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Power consumption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 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</a:t>
                      </a:r>
                      <a:r>
                        <a:rPr lang="en-US" b="1" dirty="0" smtClean="0"/>
                        <a:t>Kg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098" name="Picture 2" descr="https://upload.wikimedia.org/wikipedia/commons/7/79/Agc_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899" y="4000500"/>
            <a:ext cx="3250077" cy="173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85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Arduino for?</a:t>
            </a:r>
            <a:endParaRPr lang="en-US" dirty="0"/>
          </a:p>
        </p:txBody>
      </p:sp>
      <p:pic>
        <p:nvPicPr>
          <p:cNvPr id="4" name="Picture 2" descr="Image result for ardui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62777" y="2314776"/>
            <a:ext cx="5266445" cy="363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6062" y="5275976"/>
            <a:ext cx="38121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Analog </a:t>
            </a:r>
            <a:r>
              <a:rPr lang="en-US" dirty="0" err="1" smtClean="0"/>
              <a:t>Input/Output</a:t>
            </a:r>
            <a:r>
              <a:rPr lang="en-US" dirty="0" smtClean="0"/>
              <a:t> pins read and write any voltage in the range 0V to 5V. 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Reading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Setting servo motors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69122" y="3990305"/>
            <a:ext cx="36318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Digital </a:t>
            </a:r>
            <a:r>
              <a:rPr lang="en-US" dirty="0" err="1" smtClean="0"/>
              <a:t>Input/Output</a:t>
            </a:r>
            <a:r>
              <a:rPr lang="en-US" dirty="0" smtClean="0"/>
              <a:t> read and write Low or High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Low = 0V</a:t>
            </a:r>
            <a:r>
              <a:rPr lang="en-US" dirty="0"/>
              <a:t> </a:t>
            </a:r>
            <a:r>
              <a:rPr lang="en-US" dirty="0" smtClean="0"/>
              <a:t>= GND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= 5V</a:t>
            </a:r>
          </a:p>
          <a:p>
            <a:r>
              <a:rPr lang="en-US" dirty="0" smtClean="0"/>
              <a:t>Uses: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Writing to displays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Serial input/output</a:t>
            </a:r>
          </a:p>
        </p:txBody>
      </p:sp>
      <p:sp>
        <p:nvSpPr>
          <p:cNvPr id="7" name="Left Brace 6"/>
          <p:cNvSpPr/>
          <p:nvPr/>
        </p:nvSpPr>
        <p:spPr>
          <a:xfrm>
            <a:off x="4018210" y="5460642"/>
            <a:ext cx="257940" cy="923330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flipH="1">
            <a:off x="7963069" y="3990305"/>
            <a:ext cx="210720" cy="2487768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71173" y="1321356"/>
            <a:ext cx="2509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and programming over USB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237927" y="1690688"/>
            <a:ext cx="218941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0831" y="1598354"/>
            <a:ext cx="39699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Arduino’s, or microcontrollers in general, are a platform for prototyping electronics. They allow you to read from sensors, control actuators and screens, and communicate with computers, all through code.</a:t>
            </a:r>
          </a:p>
          <a:p>
            <a:endParaRPr lang="en-US" dirty="0"/>
          </a:p>
          <a:p>
            <a:r>
              <a:rPr lang="en-US" b="1" dirty="0" smtClean="0"/>
              <a:t>Most projects require very little knowledge of electronics.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3731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the internet of th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2" y="665049"/>
            <a:ext cx="10531022" cy="592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66761" y="6171225"/>
            <a:ext cx="246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2001: Processing Programming Language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80025" y="6171225"/>
            <a:ext cx="17399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2004: Wiring</a:t>
            </a:r>
          </a:p>
          <a:p>
            <a:r>
              <a:rPr lang="en-US" b="1" dirty="0" smtClean="0"/>
              <a:t>2005: Arduino</a:t>
            </a:r>
          </a:p>
          <a:p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58124" y="6176858"/>
            <a:ext cx="263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2014: ESP8266</a:t>
            </a:r>
          </a:p>
          <a:p>
            <a:r>
              <a:rPr lang="en-US" dirty="0" smtClean="0"/>
              <a:t>$2 </a:t>
            </a:r>
            <a:r>
              <a:rPr lang="en-US" dirty="0" err="1" smtClean="0"/>
              <a:t>Wifi</a:t>
            </a:r>
            <a:r>
              <a:rPr lang="en-US" dirty="0" smtClean="0"/>
              <a:t> microcontroller(!)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2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Tessel</a:t>
            </a:r>
            <a:r>
              <a:rPr lang="en-US" dirty="0" smtClean="0"/>
              <a:t> is:</a:t>
            </a:r>
          </a:p>
          <a:p>
            <a:pPr lvl="1"/>
            <a:r>
              <a:rPr lang="en-US" dirty="0" smtClean="0"/>
              <a:t>A device</a:t>
            </a:r>
          </a:p>
          <a:p>
            <a:pPr lvl="1"/>
            <a:r>
              <a:rPr lang="en-US" dirty="0" smtClean="0"/>
              <a:t>A software framework</a:t>
            </a:r>
          </a:p>
          <a:p>
            <a:r>
              <a:rPr lang="en-US" dirty="0" err="1" smtClean="0"/>
              <a:t>Tessel</a:t>
            </a:r>
            <a:r>
              <a:rPr lang="en-US" dirty="0" smtClean="0"/>
              <a:t> runs </a:t>
            </a:r>
            <a:r>
              <a:rPr lang="en-US" dirty="0" err="1" smtClean="0"/>
              <a:t>NodeJS</a:t>
            </a:r>
            <a:r>
              <a:rPr lang="en-US" dirty="0" smtClean="0"/>
              <a:t> – </a:t>
            </a:r>
            <a:r>
              <a:rPr lang="en-US" dirty="0" err="1" smtClean="0"/>
              <a:t>Javascript</a:t>
            </a:r>
            <a:endParaRPr lang="en-US" dirty="0" smtClean="0"/>
          </a:p>
          <a:p>
            <a:pPr lvl="1"/>
            <a:r>
              <a:rPr lang="en-US" b="1" dirty="0" smtClean="0"/>
              <a:t>Any package on NPM runs on </a:t>
            </a:r>
            <a:r>
              <a:rPr lang="en-US" b="1" dirty="0" err="1" smtClean="0"/>
              <a:t>tessel</a:t>
            </a:r>
            <a:endParaRPr lang="en-US" b="1" dirty="0" smtClean="0"/>
          </a:p>
          <a:p>
            <a:r>
              <a:rPr lang="en-US" dirty="0" smtClean="0"/>
              <a:t>Launched by a Boston </a:t>
            </a:r>
            <a:r>
              <a:rPr lang="en-US" smtClean="0"/>
              <a:t>based startup in 2013</a:t>
            </a:r>
            <a:endParaRPr lang="en-US" dirty="0"/>
          </a:p>
        </p:txBody>
      </p:sp>
      <p:pic>
        <p:nvPicPr>
          <p:cNvPr id="4" name="Picture 3" descr="Image result for tesse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238" y="276274"/>
            <a:ext cx="3465533" cy="25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88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20110</TotalTime>
  <Words>1594</Words>
  <Application>Microsoft Office PowerPoint</Application>
  <PresentationFormat>Widescreen</PresentationFormat>
  <Paragraphs>353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Hardware</vt:lpstr>
      <vt:lpstr>PowerPoint Presentation</vt:lpstr>
      <vt:lpstr>The Microcontroller Spectrum</vt:lpstr>
      <vt:lpstr>Arduino</vt:lpstr>
      <vt:lpstr>Arduino</vt:lpstr>
      <vt:lpstr>PowerPoint Presentation</vt:lpstr>
      <vt:lpstr>What is an Arduino for?</vt:lpstr>
      <vt:lpstr>PowerPoint Presentation</vt:lpstr>
      <vt:lpstr>Tessel</vt:lpstr>
      <vt:lpstr>PowerPoint Presentation</vt:lpstr>
      <vt:lpstr>Tessel</vt:lpstr>
      <vt:lpstr>Tessel Pin Map</vt:lpstr>
      <vt:lpstr>Why Tessel?</vt:lpstr>
      <vt:lpstr>Example: LEDs</vt:lpstr>
      <vt:lpstr>Example: LEDs</vt:lpstr>
      <vt:lpstr>Example: LEDs</vt:lpstr>
      <vt:lpstr>Arduino</vt:lpstr>
      <vt:lpstr>Arduino</vt:lpstr>
      <vt:lpstr>Tessel Setup</vt:lpstr>
      <vt:lpstr>Blink on Tessel</vt:lpstr>
      <vt:lpstr>Blink on Tessel</vt:lpstr>
      <vt:lpstr>Components</vt:lpstr>
      <vt:lpstr>Tessel Modules  - Full List (https://tessel.io/modules)</vt:lpstr>
      <vt:lpstr>Case Study: The Blue Button</vt:lpstr>
      <vt:lpstr>Case Study: Cards Against Humanity Printer</vt:lpstr>
      <vt:lpstr>Case Study: Toolpass</vt:lpstr>
      <vt:lpstr>Case Study: Toolpass</vt:lpstr>
      <vt:lpstr>Hardware examples</vt:lpstr>
      <vt:lpstr>Tessel Ambient Module</vt:lpstr>
      <vt:lpstr>Send a tweet!</vt:lpstr>
      <vt:lpstr>Connecting the LED Matrix</vt:lpstr>
      <vt:lpstr>Tessel LED Matrix</vt:lpstr>
      <vt:lpstr>Tessel LED Matrix</vt:lpstr>
    </vt:vector>
  </TitlesOfParts>
  <Company>Massachusetts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 Jones</dc:creator>
  <cp:lastModifiedBy>Bruce Jones</cp:lastModifiedBy>
  <cp:revision>61</cp:revision>
  <dcterms:created xsi:type="dcterms:W3CDTF">2016-10-27T14:09:27Z</dcterms:created>
  <dcterms:modified xsi:type="dcterms:W3CDTF">2017-04-02T18:38:58Z</dcterms:modified>
</cp:coreProperties>
</file>